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8" r:id="rId6"/>
    <p:sldId id="279" r:id="rId7"/>
    <p:sldId id="281" r:id="rId8"/>
    <p:sldId id="277" r:id="rId9"/>
    <p:sldId id="280" r:id="rId10"/>
    <p:sldId id="262" r:id="rId11"/>
    <p:sldId id="282" r:id="rId12"/>
    <p:sldId id="285" r:id="rId13"/>
    <p:sldId id="283" r:id="rId14"/>
    <p:sldId id="284" r:id="rId15"/>
    <p:sldId id="286" r:id="rId16"/>
    <p:sldId id="287" r:id="rId17"/>
    <p:sldId id="288" r:id="rId18"/>
    <p:sldId id="291" r:id="rId19"/>
    <p:sldId id="289" r:id="rId20"/>
    <p:sldId id="292" r:id="rId21"/>
    <p:sldId id="293" r:id="rId22"/>
    <p:sldId id="296" r:id="rId23"/>
    <p:sldId id="294" r:id="rId24"/>
    <p:sldId id="299"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10/3/2023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phone&#10;&#10;Description automatically generated">
            <a:extLst>
              <a:ext uri="{FF2B5EF4-FFF2-40B4-BE49-F238E27FC236}">
                <a16:creationId xmlns:a16="http://schemas.microsoft.com/office/drawing/2014/main" id="{1D507AEB-5E33-49FA-44E6-30D3D50A0E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241;p50">
            <a:extLst>
              <a:ext uri="{FF2B5EF4-FFF2-40B4-BE49-F238E27FC236}">
                <a16:creationId xmlns:a16="http://schemas.microsoft.com/office/drawing/2014/main" id="{30BEB155-4CE7-8D91-5EC8-B57E737E7B77}"/>
              </a:ext>
            </a:extLst>
          </p:cNvPr>
          <p:cNvSpPr/>
          <p:nvPr/>
        </p:nvSpPr>
        <p:spPr>
          <a:xfrm>
            <a:off x="5078149" y="943276"/>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42;p50">
            <a:extLst>
              <a:ext uri="{FF2B5EF4-FFF2-40B4-BE49-F238E27FC236}">
                <a16:creationId xmlns:a16="http://schemas.microsoft.com/office/drawing/2014/main" id="{94FE8508-BFD3-2B6C-B8BC-6F265258B5C2}"/>
              </a:ext>
            </a:extLst>
          </p:cNvPr>
          <p:cNvSpPr txBox="1"/>
          <p:nvPr/>
        </p:nvSpPr>
        <p:spPr>
          <a:xfrm>
            <a:off x="1383949" y="1467626"/>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4" name="Google Shape;243;p50">
            <a:extLst>
              <a:ext uri="{FF2B5EF4-FFF2-40B4-BE49-F238E27FC236}">
                <a16:creationId xmlns:a16="http://schemas.microsoft.com/office/drawing/2014/main" id="{52327BCD-940B-F139-08E5-5B6581FD601A}"/>
              </a:ext>
            </a:extLst>
          </p:cNvPr>
          <p:cNvSpPr txBox="1"/>
          <p:nvPr/>
        </p:nvSpPr>
        <p:spPr>
          <a:xfrm>
            <a:off x="1383949" y="2465826"/>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[MAKE NEW STANDARDS FOR PHOTOGRAPHERS &amp;</a:t>
            </a:r>
          </a:p>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 BRANDS ]</a:t>
            </a:r>
            <a:endParaRPr dirty="0"/>
          </a:p>
        </p:txBody>
      </p:sp>
      <p:pic>
        <p:nvPicPr>
          <p:cNvPr id="5" name="Picture 4" descr="A paper with lines and writing&#10;&#10;Description automatically generated">
            <a:extLst>
              <a:ext uri="{FF2B5EF4-FFF2-40B4-BE49-F238E27FC236}">
                <a16:creationId xmlns:a16="http://schemas.microsoft.com/office/drawing/2014/main" id="{F8D80DC1-BB5B-CCD7-A067-231E288703E0}"/>
              </a:ext>
            </a:extLst>
          </p:cNvPr>
          <p:cNvPicPr>
            <a:picLocks noChangeAspect="1"/>
          </p:cNvPicPr>
          <p:nvPr/>
        </p:nvPicPr>
        <p:blipFill>
          <a:blip r:embed="rId2"/>
          <a:stretch>
            <a:fillRect/>
          </a:stretch>
        </p:blipFill>
        <p:spPr>
          <a:xfrm>
            <a:off x="5917102" y="1060776"/>
            <a:ext cx="3198022" cy="4908500"/>
          </a:xfrm>
          <a:prstGeom prst="rect">
            <a:avLst/>
          </a:prstGeom>
        </p:spPr>
      </p:pic>
    </p:spTree>
    <p:extLst>
      <p:ext uri="{BB962C8B-B14F-4D97-AF65-F5344CB8AC3E}">
        <p14:creationId xmlns:p14="http://schemas.microsoft.com/office/powerpoint/2010/main" val="62741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249;p51">
            <a:extLst>
              <a:ext uri="{FF2B5EF4-FFF2-40B4-BE49-F238E27FC236}">
                <a16:creationId xmlns:a16="http://schemas.microsoft.com/office/drawing/2014/main" id="{0479BE8B-F41F-CC47-2352-9689A85C690A}"/>
              </a:ext>
            </a:extLst>
          </p:cNvPr>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3" name="Google Shape;250;p51">
            <a:extLst>
              <a:ext uri="{FF2B5EF4-FFF2-40B4-BE49-F238E27FC236}">
                <a16:creationId xmlns:a16="http://schemas.microsoft.com/office/drawing/2014/main" id="{72F0EA8C-7662-85B9-5BBF-BD99DC4E473C}"/>
              </a:ext>
            </a:extLst>
          </p:cNvPr>
          <p:cNvSpPr txBox="1"/>
          <p:nvPr/>
        </p:nvSpPr>
        <p:spPr>
          <a:xfrm>
            <a:off x="517675" y="1522550"/>
            <a:ext cx="2421300" cy="7233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[Your notes about goals and thought process]</a:t>
            </a:r>
            <a:endParaRPr dirty="0"/>
          </a:p>
        </p:txBody>
      </p:sp>
      <p:sp>
        <p:nvSpPr>
          <p:cNvPr id="4" name="Google Shape;251;p51">
            <a:extLst>
              <a:ext uri="{FF2B5EF4-FFF2-40B4-BE49-F238E27FC236}">
                <a16:creationId xmlns:a16="http://schemas.microsoft.com/office/drawing/2014/main" id="{396581B7-0320-71F9-9A9A-51CCCB566463}"/>
              </a:ext>
            </a:extLst>
          </p:cNvPr>
          <p:cNvSpPr/>
          <p:nvPr/>
        </p:nvSpPr>
        <p:spPr>
          <a:xfrm>
            <a:off x="5097175" y="96195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252;p51">
            <a:extLst>
              <a:ext uri="{FF2B5EF4-FFF2-40B4-BE49-F238E27FC236}">
                <a16:creationId xmlns:a16="http://schemas.microsoft.com/office/drawing/2014/main" id="{A713C078-DE24-1DE7-AAEB-CA74283B7BE6}"/>
              </a:ext>
            </a:extLst>
          </p:cNvPr>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6" name="Google Shape;253;p51">
            <a:extLst>
              <a:ext uri="{FF2B5EF4-FFF2-40B4-BE49-F238E27FC236}">
                <a16:creationId xmlns:a16="http://schemas.microsoft.com/office/drawing/2014/main" id="{1339A02F-E5F5-DAC3-B3B6-1EFCF6D9F2BB}"/>
              </a:ext>
            </a:extLst>
          </p:cNvPr>
          <p:cNvSpPr txBox="1"/>
          <p:nvPr/>
        </p:nvSpPr>
        <p:spPr>
          <a:xfrm>
            <a:off x="3506850" y="1208725"/>
            <a:ext cx="110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Description of the element and its benefit to the user</a:t>
            </a:r>
            <a:endParaRPr sz="1000" dirty="0">
              <a:solidFill>
                <a:srgbClr val="5F6368"/>
              </a:solidFill>
              <a:latin typeface="Open Sans"/>
              <a:ea typeface="Open Sans"/>
              <a:cs typeface="Open Sans"/>
              <a:sym typeface="Open Sans"/>
            </a:endParaRPr>
          </a:p>
        </p:txBody>
      </p:sp>
      <p:cxnSp>
        <p:nvCxnSpPr>
          <p:cNvPr id="7" name="Google Shape;254;p51">
            <a:extLst>
              <a:ext uri="{FF2B5EF4-FFF2-40B4-BE49-F238E27FC236}">
                <a16:creationId xmlns:a16="http://schemas.microsoft.com/office/drawing/2014/main" id="{B96E51A5-DEF5-B927-6431-E6541B53FC00}"/>
              </a:ext>
            </a:extLst>
          </p:cNvPr>
          <p:cNvCxnSpPr/>
          <p:nvPr/>
        </p:nvCxnSpPr>
        <p:spPr>
          <a:xfrm rot="10800000">
            <a:off x="7662575" y="1907587"/>
            <a:ext cx="918000" cy="0"/>
          </a:xfrm>
          <a:prstGeom prst="straightConnector1">
            <a:avLst/>
          </a:prstGeom>
          <a:noFill/>
          <a:ln w="19050" cap="flat" cmpd="sng">
            <a:solidFill>
              <a:srgbClr val="FBBC04"/>
            </a:solidFill>
            <a:prstDash val="solid"/>
            <a:round/>
            <a:headEnd type="none" w="med" len="med"/>
            <a:tailEnd type="triangle" w="med" len="med"/>
          </a:ln>
        </p:spPr>
      </p:cxnSp>
      <p:sp>
        <p:nvSpPr>
          <p:cNvPr id="8" name="Google Shape;255;p51">
            <a:extLst>
              <a:ext uri="{FF2B5EF4-FFF2-40B4-BE49-F238E27FC236}">
                <a16:creationId xmlns:a16="http://schemas.microsoft.com/office/drawing/2014/main" id="{7FAC7ABD-C0A7-F610-23FB-704A0F91866F}"/>
              </a:ext>
            </a:extLst>
          </p:cNvPr>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Insert first wireframe example that demonstrates design thinking aligned with user research </a:t>
            </a:r>
            <a:endParaRPr sz="1200" dirty="0">
              <a:solidFill>
                <a:srgbClr val="5F6368"/>
              </a:solidFill>
              <a:latin typeface="Open Sans"/>
              <a:ea typeface="Open Sans"/>
              <a:cs typeface="Open Sans"/>
              <a:sym typeface="Open Sans"/>
            </a:endParaRPr>
          </a:p>
        </p:txBody>
      </p:sp>
      <p:sp>
        <p:nvSpPr>
          <p:cNvPr id="9" name="Google Shape;256;p51">
            <a:extLst>
              <a:ext uri="{FF2B5EF4-FFF2-40B4-BE49-F238E27FC236}">
                <a16:creationId xmlns:a16="http://schemas.microsoft.com/office/drawing/2014/main" id="{830CE3CB-C6BD-B36B-AF2A-8A8B58DF5941}"/>
              </a:ext>
            </a:extLst>
          </p:cNvPr>
          <p:cNvSpPr txBox="1"/>
          <p:nvPr/>
        </p:nvSpPr>
        <p:spPr>
          <a:xfrm>
            <a:off x="8030375" y="2520000"/>
            <a:ext cx="110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Description of the element and its benefit to the user</a:t>
            </a:r>
            <a:endParaRPr sz="1000" dirty="0">
              <a:solidFill>
                <a:srgbClr val="5F6368"/>
              </a:solidFill>
              <a:latin typeface="Open Sans"/>
              <a:ea typeface="Open Sans"/>
              <a:cs typeface="Open Sans"/>
              <a:sym typeface="Open Sans"/>
            </a:endParaRPr>
          </a:p>
        </p:txBody>
      </p:sp>
      <p:pic>
        <p:nvPicPr>
          <p:cNvPr id="10" name="Picture 9" descr="Screens screenshot of a screenshot of a mobile application&#10;&#10;Description automatically generated">
            <a:extLst>
              <a:ext uri="{FF2B5EF4-FFF2-40B4-BE49-F238E27FC236}">
                <a16:creationId xmlns:a16="http://schemas.microsoft.com/office/drawing/2014/main" id="{91275BB3-3B49-519F-38E4-7800F91C9D72}"/>
              </a:ext>
            </a:extLst>
          </p:cNvPr>
          <p:cNvPicPr>
            <a:picLocks noChangeAspect="1"/>
          </p:cNvPicPr>
          <p:nvPr/>
        </p:nvPicPr>
        <p:blipFill>
          <a:blip r:embed="rId2"/>
          <a:stretch>
            <a:fillRect/>
          </a:stretch>
        </p:blipFill>
        <p:spPr>
          <a:xfrm>
            <a:off x="4565525" y="907991"/>
            <a:ext cx="3047767" cy="4012459"/>
          </a:xfrm>
          <a:prstGeom prst="rect">
            <a:avLst/>
          </a:prstGeom>
        </p:spPr>
      </p:pic>
    </p:spTree>
    <p:extLst>
      <p:ext uri="{BB962C8B-B14F-4D97-AF65-F5344CB8AC3E}">
        <p14:creationId xmlns:p14="http://schemas.microsoft.com/office/powerpoint/2010/main" val="287409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261;p52">
            <a:extLst>
              <a:ext uri="{FF2B5EF4-FFF2-40B4-BE49-F238E27FC236}">
                <a16:creationId xmlns:a16="http://schemas.microsoft.com/office/drawing/2014/main" id="{0E427C06-A13F-2597-13C1-F7403205BD9B}"/>
              </a:ext>
            </a:extLst>
          </p:cNvPr>
          <p:cNvSpPr txBox="1"/>
          <p:nvPr/>
        </p:nvSpPr>
        <p:spPr>
          <a:xfrm>
            <a:off x="1518702" y="1284746"/>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wireframes </a:t>
            </a:r>
            <a:endParaRPr sz="2400" dirty="0">
              <a:solidFill>
                <a:srgbClr val="5F6368"/>
              </a:solidFill>
              <a:latin typeface="Open Sans"/>
              <a:ea typeface="Open Sans"/>
              <a:cs typeface="Open Sans"/>
              <a:sym typeface="Open Sans"/>
            </a:endParaRPr>
          </a:p>
        </p:txBody>
      </p:sp>
      <p:sp>
        <p:nvSpPr>
          <p:cNvPr id="3" name="Google Shape;262;p52">
            <a:extLst>
              <a:ext uri="{FF2B5EF4-FFF2-40B4-BE49-F238E27FC236}">
                <a16:creationId xmlns:a16="http://schemas.microsoft.com/office/drawing/2014/main" id="{4D15BBAD-5250-6237-9E86-937969541606}"/>
              </a:ext>
            </a:extLst>
          </p:cNvPr>
          <p:cNvSpPr txBox="1"/>
          <p:nvPr/>
        </p:nvSpPr>
        <p:spPr>
          <a:xfrm>
            <a:off x="1518702" y="2282946"/>
            <a:ext cx="2421300" cy="350862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b="0" i="0" dirty="0">
                <a:solidFill>
                  <a:schemeClr val="tx1">
                    <a:lumMod val="50000"/>
                    <a:lumOff val="50000"/>
                  </a:schemeClr>
                </a:solidFill>
                <a:effectLst/>
                <a:latin typeface="Söhne"/>
              </a:rPr>
              <a:t>our platform provides an exceptional opportunity for users to attract clients effortlessly, as they can showcase their skills and offerings to a diverse audience at no cost.</a:t>
            </a:r>
            <a:endParaRPr dirty="0">
              <a:solidFill>
                <a:schemeClr val="tx1">
                  <a:lumMod val="50000"/>
                  <a:lumOff val="50000"/>
                </a:schemeClr>
              </a:solidFill>
            </a:endParaRPr>
          </a:p>
        </p:txBody>
      </p:sp>
      <p:sp>
        <p:nvSpPr>
          <p:cNvPr id="4" name="Google Shape;265;p52">
            <a:extLst>
              <a:ext uri="{FF2B5EF4-FFF2-40B4-BE49-F238E27FC236}">
                <a16:creationId xmlns:a16="http://schemas.microsoft.com/office/drawing/2014/main" id="{FFBE99CB-6FD3-DCCF-D603-0F83530C3351}"/>
              </a:ext>
            </a:extLst>
          </p:cNvPr>
          <p:cNvSpPr txBox="1"/>
          <p:nvPr/>
        </p:nvSpPr>
        <p:spPr>
          <a:xfrm>
            <a:off x="4507877" y="1969121"/>
            <a:ext cx="1100400" cy="15388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100" b="0" i="0" dirty="0">
                <a:solidFill>
                  <a:schemeClr val="tx1">
                    <a:lumMod val="50000"/>
                    <a:lumOff val="50000"/>
                  </a:schemeClr>
                </a:solidFill>
                <a:effectLst/>
                <a:latin typeface="Söhne"/>
              </a:rPr>
              <a:t>Visiting our website to find motivation through pictures can be an incredibly uplifting experience</a:t>
            </a:r>
            <a:endParaRPr sz="1000" dirty="0">
              <a:solidFill>
                <a:schemeClr val="tx1">
                  <a:lumMod val="50000"/>
                  <a:lumOff val="50000"/>
                </a:schemeClr>
              </a:solidFill>
              <a:latin typeface="Open Sans"/>
              <a:ea typeface="Open Sans"/>
              <a:cs typeface="Open Sans"/>
              <a:sym typeface="Open Sans"/>
            </a:endParaRPr>
          </a:p>
        </p:txBody>
      </p:sp>
      <p:sp>
        <p:nvSpPr>
          <p:cNvPr id="5" name="Google Shape;268;p52">
            <a:extLst>
              <a:ext uri="{FF2B5EF4-FFF2-40B4-BE49-F238E27FC236}">
                <a16:creationId xmlns:a16="http://schemas.microsoft.com/office/drawing/2014/main" id="{E5D9EA42-27E2-B5B8-C8C2-9003D1BDDE11}"/>
              </a:ext>
            </a:extLst>
          </p:cNvPr>
          <p:cNvSpPr txBox="1"/>
          <p:nvPr/>
        </p:nvSpPr>
        <p:spPr>
          <a:xfrm>
            <a:off x="9031402" y="3280396"/>
            <a:ext cx="1100400" cy="20466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100" b="0" i="0" dirty="0">
                <a:solidFill>
                  <a:schemeClr val="tx1">
                    <a:lumMod val="50000"/>
                    <a:lumOff val="50000"/>
                  </a:schemeClr>
                </a:solidFill>
                <a:effectLst/>
                <a:latin typeface="Söhne"/>
              </a:rPr>
              <a:t>As you navigate through the vibrant collection of images, each one has the power to ignite your determination and inspire positive change</a:t>
            </a:r>
            <a:endParaRPr sz="1000" dirty="0">
              <a:solidFill>
                <a:schemeClr val="tx1">
                  <a:lumMod val="50000"/>
                  <a:lumOff val="50000"/>
                </a:schemeClr>
              </a:solidFill>
              <a:latin typeface="Open Sans"/>
              <a:ea typeface="Open Sans"/>
              <a:cs typeface="Open Sans"/>
              <a:sym typeface="Open Sans"/>
            </a:endParaRPr>
          </a:p>
        </p:txBody>
      </p:sp>
      <p:pic>
        <p:nvPicPr>
          <p:cNvPr id="6" name="Picture 5" descr="A person leaning on a car&#10;&#10;Description automatically generated">
            <a:extLst>
              <a:ext uri="{FF2B5EF4-FFF2-40B4-BE49-F238E27FC236}">
                <a16:creationId xmlns:a16="http://schemas.microsoft.com/office/drawing/2014/main" id="{A1F7D780-B170-D51B-682E-CE2242A81F9E}"/>
              </a:ext>
            </a:extLst>
          </p:cNvPr>
          <p:cNvPicPr>
            <a:picLocks noChangeAspect="1"/>
          </p:cNvPicPr>
          <p:nvPr/>
        </p:nvPicPr>
        <p:blipFill>
          <a:blip r:embed="rId2"/>
          <a:stretch>
            <a:fillRect/>
          </a:stretch>
        </p:blipFill>
        <p:spPr>
          <a:xfrm>
            <a:off x="6089502" y="1126158"/>
            <a:ext cx="2425650" cy="4577338"/>
          </a:xfrm>
          <a:prstGeom prst="rect">
            <a:avLst/>
          </a:prstGeom>
        </p:spPr>
      </p:pic>
    </p:spTree>
    <p:extLst>
      <p:ext uri="{BB962C8B-B14F-4D97-AF65-F5344CB8AC3E}">
        <p14:creationId xmlns:p14="http://schemas.microsoft.com/office/powerpoint/2010/main" val="1481827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1896979" y="7405504"/>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5097379" y="7405504"/>
            <a:ext cx="4114800" cy="365125"/>
          </a:xfrm>
        </p:spPr>
        <p:txBody>
          <a:bodyPr/>
          <a:lstStyle/>
          <a:p>
            <a:r>
              <a:rPr lang="en-US" dirty="0"/>
              <a:t>Pitch Deck</a:t>
            </a:r>
          </a:p>
        </p:txBody>
      </p:sp>
      <p:sp>
        <p:nvSpPr>
          <p:cNvPr id="3" name="Google Shape;273;p53">
            <a:extLst>
              <a:ext uri="{FF2B5EF4-FFF2-40B4-BE49-F238E27FC236}">
                <a16:creationId xmlns:a16="http://schemas.microsoft.com/office/drawing/2014/main" id="{8759C0A6-05D1-0B4F-DAB4-7739D64698A7}"/>
              </a:ext>
            </a:extLst>
          </p:cNvPr>
          <p:cNvSpPr/>
          <p:nvPr/>
        </p:nvSpPr>
        <p:spPr>
          <a:xfrm>
            <a:off x="5270654" y="1049154"/>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53">
            <a:extLst>
              <a:ext uri="{FF2B5EF4-FFF2-40B4-BE49-F238E27FC236}">
                <a16:creationId xmlns:a16="http://schemas.microsoft.com/office/drawing/2014/main" id="{2099BA5F-57A4-3E9A-559E-AA2C5E40E58E}"/>
              </a:ext>
            </a:extLst>
          </p:cNvPr>
          <p:cNvSpPr txBox="1"/>
          <p:nvPr/>
        </p:nvSpPr>
        <p:spPr>
          <a:xfrm>
            <a:off x="1576454" y="1573504"/>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5" name="Google Shape;275;p53">
            <a:extLst>
              <a:ext uri="{FF2B5EF4-FFF2-40B4-BE49-F238E27FC236}">
                <a16:creationId xmlns:a16="http://schemas.microsoft.com/office/drawing/2014/main" id="{DAC98200-C82A-960D-2561-F084BB8AF916}"/>
              </a:ext>
            </a:extLst>
          </p:cNvPr>
          <p:cNvSpPr txBox="1"/>
          <p:nvPr/>
        </p:nvSpPr>
        <p:spPr>
          <a:xfrm>
            <a:off x="7070504" y="3159204"/>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6" name="Google Shape;276;p53">
            <a:extLst>
              <a:ext uri="{FF2B5EF4-FFF2-40B4-BE49-F238E27FC236}">
                <a16:creationId xmlns:a16="http://schemas.microsoft.com/office/drawing/2014/main" id="{558339B1-EF43-6A5C-702D-A76BE4DD29C0}"/>
              </a:ext>
            </a:extLst>
          </p:cNvPr>
          <p:cNvSpPr txBox="1"/>
          <p:nvPr/>
        </p:nvSpPr>
        <p:spPr>
          <a:xfrm>
            <a:off x="1591654" y="2842954"/>
            <a:ext cx="2915400" cy="10467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[Link to low-fidelity prototype and brief description of the user flow]</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7" name="Picture 6" descr="Screens screenshot of a screenshot of a mobile application&#10;&#10;Description automatically generated">
            <a:extLst>
              <a:ext uri="{FF2B5EF4-FFF2-40B4-BE49-F238E27FC236}">
                <a16:creationId xmlns:a16="http://schemas.microsoft.com/office/drawing/2014/main" id="{BE6D7532-C2B1-E133-1BE6-7F3B2A7FE77A}"/>
              </a:ext>
            </a:extLst>
          </p:cNvPr>
          <p:cNvPicPr>
            <a:picLocks noChangeAspect="1"/>
          </p:cNvPicPr>
          <p:nvPr/>
        </p:nvPicPr>
        <p:blipFill>
          <a:blip r:embed="rId2"/>
          <a:stretch>
            <a:fillRect/>
          </a:stretch>
        </p:blipFill>
        <p:spPr>
          <a:xfrm>
            <a:off x="5624304" y="1957145"/>
            <a:ext cx="3047767" cy="4012459"/>
          </a:xfrm>
          <a:prstGeom prst="rect">
            <a:avLst/>
          </a:prstGeom>
        </p:spPr>
      </p:pic>
    </p:spTree>
    <p:extLst>
      <p:ext uri="{BB962C8B-B14F-4D97-AF65-F5344CB8AC3E}">
        <p14:creationId xmlns:p14="http://schemas.microsoft.com/office/powerpoint/2010/main" val="170988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1;p54">
            <a:extLst>
              <a:ext uri="{FF2B5EF4-FFF2-40B4-BE49-F238E27FC236}">
                <a16:creationId xmlns:a16="http://schemas.microsoft.com/office/drawing/2014/main" id="{65295738-A8A5-BC9B-549F-399348B7B4A6}"/>
              </a:ext>
            </a:extLst>
          </p:cNvPr>
          <p:cNvSpPr txBox="1"/>
          <p:nvPr/>
        </p:nvSpPr>
        <p:spPr>
          <a:xfrm>
            <a:off x="1942214" y="355594"/>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findings</a:t>
            </a:r>
            <a:endParaRPr sz="2400" dirty="0">
              <a:solidFill>
                <a:srgbClr val="5F6368"/>
              </a:solidFill>
              <a:latin typeface="Open Sans"/>
              <a:ea typeface="Open Sans"/>
              <a:cs typeface="Open Sans"/>
              <a:sym typeface="Open Sans"/>
            </a:endParaRPr>
          </a:p>
        </p:txBody>
      </p:sp>
      <p:sp>
        <p:nvSpPr>
          <p:cNvPr id="3" name="Google Shape;282;p54">
            <a:extLst>
              <a:ext uri="{FF2B5EF4-FFF2-40B4-BE49-F238E27FC236}">
                <a16:creationId xmlns:a16="http://schemas.microsoft.com/office/drawing/2014/main" id="{E363C110-C8AF-7A60-4ACC-78AE070D68D0}"/>
              </a:ext>
            </a:extLst>
          </p:cNvPr>
          <p:cNvSpPr txBox="1"/>
          <p:nvPr/>
        </p:nvSpPr>
        <p:spPr>
          <a:xfrm>
            <a:off x="1957414" y="958019"/>
            <a:ext cx="7873500" cy="1140282"/>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dirty="0">
                <a:solidFill>
                  <a:schemeClr val="tx1">
                    <a:lumMod val="50000"/>
                    <a:lumOff val="50000"/>
                  </a:schemeClr>
                </a:solidFill>
                <a:latin typeface="Open Sans"/>
                <a:ea typeface="Open Sans"/>
                <a:cs typeface="Open Sans"/>
                <a:sym typeface="Open Sans"/>
              </a:rPr>
              <a:t>Write a short introduction to the usability studies you conducted and your findings.</a:t>
            </a:r>
            <a:endParaRPr dirty="0">
              <a:solidFill>
                <a:schemeClr val="tx1">
                  <a:lumMod val="50000"/>
                  <a:lumOff val="50000"/>
                </a:schemeClr>
              </a:solidFill>
              <a:latin typeface="Open Sans"/>
              <a:ea typeface="Open Sans"/>
              <a:cs typeface="Open Sans"/>
              <a:sym typeface="Open Sans"/>
            </a:endParaRPr>
          </a:p>
          <a:p>
            <a:pPr marL="0" lvl="0" indent="0" algn="l" rtl="0">
              <a:lnSpc>
                <a:spcPct val="115000"/>
              </a:lnSpc>
              <a:spcBef>
                <a:spcPts val="0"/>
              </a:spcBef>
              <a:spcAft>
                <a:spcPts val="0"/>
              </a:spcAft>
              <a:buNone/>
            </a:pPr>
            <a:endParaRPr dirty="0">
              <a:solidFill>
                <a:schemeClr val="tx1">
                  <a:lumMod val="50000"/>
                  <a:lumOff val="50000"/>
                </a:schemeClr>
              </a:solidFill>
              <a:latin typeface="Open Sans"/>
              <a:ea typeface="Open Sans"/>
              <a:cs typeface="Open Sans"/>
              <a:sym typeface="Open Sans"/>
            </a:endParaRPr>
          </a:p>
        </p:txBody>
      </p:sp>
      <p:sp>
        <p:nvSpPr>
          <p:cNvPr id="4" name="Google Shape;283;p54">
            <a:extLst>
              <a:ext uri="{FF2B5EF4-FFF2-40B4-BE49-F238E27FC236}">
                <a16:creationId xmlns:a16="http://schemas.microsoft.com/office/drawing/2014/main" id="{E2933A29-3484-FF5D-7FF0-9A990D835891}"/>
              </a:ext>
            </a:extLst>
          </p:cNvPr>
          <p:cNvSpPr txBox="1"/>
          <p:nvPr/>
        </p:nvSpPr>
        <p:spPr>
          <a:xfrm>
            <a:off x="1881214" y="1930019"/>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dirty="0">
                <a:solidFill>
                  <a:srgbClr val="F29900"/>
                </a:solidFill>
                <a:latin typeface="Open Sans"/>
                <a:ea typeface="Open Sans"/>
                <a:cs typeface="Open Sans"/>
                <a:sym typeface="Open Sans"/>
              </a:rPr>
              <a:t>Round 1 findings</a:t>
            </a:r>
            <a:endParaRPr b="1" dirty="0">
              <a:solidFill>
                <a:srgbClr val="F29900"/>
              </a:solidFill>
            </a:endParaRPr>
          </a:p>
        </p:txBody>
      </p:sp>
      <p:sp>
        <p:nvSpPr>
          <p:cNvPr id="6" name="Google Shape;285;p54">
            <a:extLst>
              <a:ext uri="{FF2B5EF4-FFF2-40B4-BE49-F238E27FC236}">
                <a16:creationId xmlns:a16="http://schemas.microsoft.com/office/drawing/2014/main" id="{4FABF604-11CD-A88F-B080-C03C125111F8}"/>
              </a:ext>
            </a:extLst>
          </p:cNvPr>
          <p:cNvSpPr txBox="1"/>
          <p:nvPr/>
        </p:nvSpPr>
        <p:spPr>
          <a:xfrm>
            <a:off x="6409064" y="2475944"/>
            <a:ext cx="33360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b="0" i="0" dirty="0">
                <a:solidFill>
                  <a:schemeClr val="tx1">
                    <a:lumMod val="50000"/>
                    <a:lumOff val="50000"/>
                  </a:schemeClr>
                </a:solidFill>
                <a:effectLst/>
                <a:latin typeface="Söhne"/>
              </a:rPr>
              <a:t>issues related to navigating back from pages</a:t>
            </a:r>
            <a:endParaRPr dirty="0">
              <a:solidFill>
                <a:schemeClr val="tx1">
                  <a:lumMod val="50000"/>
                  <a:lumOff val="50000"/>
                </a:schemeClr>
              </a:solidFill>
            </a:endParaRPr>
          </a:p>
        </p:txBody>
      </p:sp>
      <p:sp>
        <p:nvSpPr>
          <p:cNvPr id="7" name="Google Shape;286;p54">
            <a:extLst>
              <a:ext uri="{FF2B5EF4-FFF2-40B4-BE49-F238E27FC236}">
                <a16:creationId xmlns:a16="http://schemas.microsoft.com/office/drawing/2014/main" id="{9AD91507-CB30-3D90-26A2-A8382E1D14E4}"/>
              </a:ext>
            </a:extLst>
          </p:cNvPr>
          <p:cNvSpPr/>
          <p:nvPr/>
        </p:nvSpPr>
        <p:spPr>
          <a:xfrm>
            <a:off x="6096089" y="2538642"/>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8" name="Google Shape;287;p54">
            <a:extLst>
              <a:ext uri="{FF2B5EF4-FFF2-40B4-BE49-F238E27FC236}">
                <a16:creationId xmlns:a16="http://schemas.microsoft.com/office/drawing/2014/main" id="{A40E42D7-578D-9E15-AA33-19286FA5C5FF}"/>
              </a:ext>
            </a:extLst>
          </p:cNvPr>
          <p:cNvSpPr txBox="1"/>
          <p:nvPr/>
        </p:nvSpPr>
        <p:spPr>
          <a:xfrm>
            <a:off x="6429314" y="3565135"/>
            <a:ext cx="3336000" cy="11402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b="0" i="0" dirty="0">
                <a:solidFill>
                  <a:schemeClr val="tx1">
                    <a:lumMod val="50000"/>
                    <a:lumOff val="50000"/>
                  </a:schemeClr>
                </a:solidFill>
                <a:effectLst/>
                <a:latin typeface="Söhne"/>
              </a:rPr>
              <a:t>the challenges faced by users when attempting to contact other users</a:t>
            </a:r>
            <a:endParaRPr dirty="0">
              <a:solidFill>
                <a:schemeClr val="tx1">
                  <a:lumMod val="50000"/>
                  <a:lumOff val="50000"/>
                </a:schemeClr>
              </a:solidFill>
            </a:endParaRPr>
          </a:p>
        </p:txBody>
      </p:sp>
      <p:sp>
        <p:nvSpPr>
          <p:cNvPr id="9" name="Google Shape;288;p54">
            <a:extLst>
              <a:ext uri="{FF2B5EF4-FFF2-40B4-BE49-F238E27FC236}">
                <a16:creationId xmlns:a16="http://schemas.microsoft.com/office/drawing/2014/main" id="{476093E3-4298-A44E-9939-A1AF48BA89A0}"/>
              </a:ext>
            </a:extLst>
          </p:cNvPr>
          <p:cNvSpPr/>
          <p:nvPr/>
        </p:nvSpPr>
        <p:spPr>
          <a:xfrm>
            <a:off x="6107351" y="3682117"/>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2</a:t>
            </a:r>
            <a:endParaRPr dirty="0">
              <a:solidFill>
                <a:srgbClr val="FFFFFF"/>
              </a:solidFill>
              <a:latin typeface="Google Sans Medium"/>
              <a:ea typeface="Google Sans Medium"/>
              <a:cs typeface="Google Sans Medium"/>
              <a:sym typeface="Google Sans Medium"/>
            </a:endParaRPr>
          </a:p>
        </p:txBody>
      </p:sp>
      <p:sp>
        <p:nvSpPr>
          <p:cNvPr id="10" name="Google Shape;289;p54">
            <a:extLst>
              <a:ext uri="{FF2B5EF4-FFF2-40B4-BE49-F238E27FC236}">
                <a16:creationId xmlns:a16="http://schemas.microsoft.com/office/drawing/2014/main" id="{F2E10E05-1FD3-ADCC-3229-376FEE3A47EC}"/>
              </a:ext>
            </a:extLst>
          </p:cNvPr>
          <p:cNvSpPr txBox="1"/>
          <p:nvPr/>
        </p:nvSpPr>
        <p:spPr>
          <a:xfrm>
            <a:off x="5841439" y="1930019"/>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11" name="Google Shape;290;p54">
            <a:extLst>
              <a:ext uri="{FF2B5EF4-FFF2-40B4-BE49-F238E27FC236}">
                <a16:creationId xmlns:a16="http://schemas.microsoft.com/office/drawing/2014/main" id="{58BAB2FB-C21B-4F53-3BED-CFF533397881}"/>
              </a:ext>
            </a:extLst>
          </p:cNvPr>
          <p:cNvSpPr txBox="1"/>
          <p:nvPr/>
        </p:nvSpPr>
        <p:spPr>
          <a:xfrm>
            <a:off x="6385483" y="4594108"/>
            <a:ext cx="3336000" cy="209592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b="0" i="0" dirty="0">
                <a:solidFill>
                  <a:schemeClr val="tx1">
                    <a:lumMod val="50000"/>
                    <a:lumOff val="50000"/>
                  </a:schemeClr>
                </a:solidFill>
                <a:effectLst/>
                <a:latin typeface="Söhne"/>
              </a:rPr>
              <a:t>Recommendations for improving the app's navigation, back button functionality, and contact features to enhance user satisfaction and ease of communication</a:t>
            </a:r>
            <a:endParaRPr dirty="0">
              <a:solidFill>
                <a:schemeClr val="tx1">
                  <a:lumMod val="50000"/>
                  <a:lumOff val="50000"/>
                </a:schemeClr>
              </a:solidFill>
            </a:endParaRPr>
          </a:p>
        </p:txBody>
      </p:sp>
      <p:sp>
        <p:nvSpPr>
          <p:cNvPr id="12" name="Google Shape;291;p54">
            <a:extLst>
              <a:ext uri="{FF2B5EF4-FFF2-40B4-BE49-F238E27FC236}">
                <a16:creationId xmlns:a16="http://schemas.microsoft.com/office/drawing/2014/main" id="{D24F0907-E8EA-A290-41D6-8B280C0C758F}"/>
              </a:ext>
            </a:extLst>
          </p:cNvPr>
          <p:cNvSpPr/>
          <p:nvPr/>
        </p:nvSpPr>
        <p:spPr>
          <a:xfrm>
            <a:off x="6087101" y="4704656"/>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3</a:t>
            </a:r>
            <a:endParaRPr dirty="0">
              <a:solidFill>
                <a:srgbClr val="FFFFFF"/>
              </a:solidFill>
              <a:latin typeface="Google Sans Medium"/>
              <a:ea typeface="Google Sans Medium"/>
              <a:cs typeface="Google Sans Medium"/>
              <a:sym typeface="Google Sans Medium"/>
            </a:endParaRPr>
          </a:p>
        </p:txBody>
      </p:sp>
      <p:sp>
        <p:nvSpPr>
          <p:cNvPr id="14" name="Google Shape;293;p54">
            <a:extLst>
              <a:ext uri="{FF2B5EF4-FFF2-40B4-BE49-F238E27FC236}">
                <a16:creationId xmlns:a16="http://schemas.microsoft.com/office/drawing/2014/main" id="{161F0773-16A8-CA88-38E6-F555F6EF1B54}"/>
              </a:ext>
            </a:extLst>
          </p:cNvPr>
          <p:cNvSpPr txBox="1"/>
          <p:nvPr/>
        </p:nvSpPr>
        <p:spPr>
          <a:xfrm>
            <a:off x="2387839" y="2475944"/>
            <a:ext cx="3336000" cy="11402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i="0" dirty="0">
                <a:solidFill>
                  <a:schemeClr val="tx1">
                    <a:lumMod val="50000"/>
                    <a:lumOff val="50000"/>
                  </a:schemeClr>
                </a:solidFill>
                <a:effectLst/>
                <a:latin typeface="Söhne"/>
              </a:rPr>
              <a:t>Identification of usability issues related to finding clients and the sign-in page.</a:t>
            </a:r>
            <a:endParaRPr dirty="0">
              <a:solidFill>
                <a:schemeClr val="tx1">
                  <a:lumMod val="50000"/>
                  <a:lumOff val="50000"/>
                </a:schemeClr>
              </a:solidFill>
            </a:endParaRPr>
          </a:p>
        </p:txBody>
      </p:sp>
      <p:sp>
        <p:nvSpPr>
          <p:cNvPr id="15" name="Google Shape;294;p54">
            <a:extLst>
              <a:ext uri="{FF2B5EF4-FFF2-40B4-BE49-F238E27FC236}">
                <a16:creationId xmlns:a16="http://schemas.microsoft.com/office/drawing/2014/main" id="{2F2CCDE9-B1FA-CCFB-A905-E0544C70F53B}"/>
              </a:ext>
            </a:extLst>
          </p:cNvPr>
          <p:cNvSpPr/>
          <p:nvPr/>
        </p:nvSpPr>
        <p:spPr>
          <a:xfrm>
            <a:off x="2074864" y="2538642"/>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16" name="Google Shape;295;p54">
            <a:extLst>
              <a:ext uri="{FF2B5EF4-FFF2-40B4-BE49-F238E27FC236}">
                <a16:creationId xmlns:a16="http://schemas.microsoft.com/office/drawing/2014/main" id="{00E2A012-D019-12C4-7466-2BFB36CD4CB1}"/>
              </a:ext>
            </a:extLst>
          </p:cNvPr>
          <p:cNvSpPr txBox="1"/>
          <p:nvPr/>
        </p:nvSpPr>
        <p:spPr>
          <a:xfrm>
            <a:off x="2289543" y="3797633"/>
            <a:ext cx="3336000" cy="14588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b="0" i="0" dirty="0">
                <a:solidFill>
                  <a:schemeClr val="tx1">
                    <a:lumMod val="50000"/>
                    <a:lumOff val="50000"/>
                  </a:schemeClr>
                </a:solidFill>
                <a:effectLst/>
                <a:latin typeface="Söhne"/>
              </a:rPr>
              <a:t>Insights into the user experience and challenges faced during the photo upload and client interaction process</a:t>
            </a:r>
            <a:endParaRPr dirty="0">
              <a:solidFill>
                <a:schemeClr val="tx1">
                  <a:lumMod val="50000"/>
                  <a:lumOff val="50000"/>
                </a:schemeClr>
              </a:solidFill>
            </a:endParaRPr>
          </a:p>
        </p:txBody>
      </p:sp>
      <p:sp>
        <p:nvSpPr>
          <p:cNvPr id="17" name="Google Shape;296;p54">
            <a:extLst>
              <a:ext uri="{FF2B5EF4-FFF2-40B4-BE49-F238E27FC236}">
                <a16:creationId xmlns:a16="http://schemas.microsoft.com/office/drawing/2014/main" id="{7224907B-065D-7F21-5936-79D9826D217D}"/>
              </a:ext>
            </a:extLst>
          </p:cNvPr>
          <p:cNvSpPr/>
          <p:nvPr/>
        </p:nvSpPr>
        <p:spPr>
          <a:xfrm>
            <a:off x="1959865" y="3959521"/>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2</a:t>
            </a:r>
            <a:endParaRPr dirty="0">
              <a:solidFill>
                <a:srgbClr val="FFFFFF"/>
              </a:solidFill>
              <a:latin typeface="Google Sans Medium"/>
              <a:ea typeface="Google Sans Medium"/>
              <a:cs typeface="Google Sans Medium"/>
              <a:sym typeface="Google Sans Medium"/>
            </a:endParaRPr>
          </a:p>
        </p:txBody>
      </p:sp>
      <p:sp>
        <p:nvSpPr>
          <p:cNvPr id="18" name="Google Shape;297;p54">
            <a:extLst>
              <a:ext uri="{FF2B5EF4-FFF2-40B4-BE49-F238E27FC236}">
                <a16:creationId xmlns:a16="http://schemas.microsoft.com/office/drawing/2014/main" id="{37A8172A-2A44-F105-A319-E78342AC415E}"/>
              </a:ext>
            </a:extLst>
          </p:cNvPr>
          <p:cNvSpPr txBox="1"/>
          <p:nvPr/>
        </p:nvSpPr>
        <p:spPr>
          <a:xfrm>
            <a:off x="2235841" y="5121902"/>
            <a:ext cx="3336000" cy="17773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b="0" i="0" dirty="0">
                <a:solidFill>
                  <a:schemeClr val="tx1">
                    <a:lumMod val="50000"/>
                    <a:lumOff val="50000"/>
                  </a:schemeClr>
                </a:solidFill>
                <a:effectLst/>
                <a:latin typeface="Söhne"/>
              </a:rPr>
              <a:t>Recommendations for improving the app's usability, interface, and user flow to enhance user satisfaction and streamline client acquisition.</a:t>
            </a:r>
            <a:endParaRPr dirty="0">
              <a:solidFill>
                <a:schemeClr val="tx1">
                  <a:lumMod val="50000"/>
                  <a:lumOff val="50000"/>
                </a:schemeClr>
              </a:solidFill>
            </a:endParaRPr>
          </a:p>
        </p:txBody>
      </p:sp>
      <p:sp>
        <p:nvSpPr>
          <p:cNvPr id="19" name="Google Shape;298;p54">
            <a:extLst>
              <a:ext uri="{FF2B5EF4-FFF2-40B4-BE49-F238E27FC236}">
                <a16:creationId xmlns:a16="http://schemas.microsoft.com/office/drawing/2014/main" id="{50C8EE60-EA3A-8ACF-CC9E-D11E9BB776C3}"/>
              </a:ext>
            </a:extLst>
          </p:cNvPr>
          <p:cNvSpPr/>
          <p:nvPr/>
        </p:nvSpPr>
        <p:spPr>
          <a:xfrm>
            <a:off x="1942214" y="5255737"/>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3</a:t>
            </a:r>
            <a:endParaRPr dirty="0">
              <a:solidFill>
                <a:srgbClr val="FFFFFF"/>
              </a:solidFill>
              <a:latin typeface="Google Sans Medium"/>
              <a:ea typeface="Google Sans Medium"/>
              <a:cs typeface="Google Sans Medium"/>
              <a:sym typeface="Google Sans Medium"/>
            </a:endParaRPr>
          </a:p>
        </p:txBody>
      </p:sp>
    </p:spTree>
    <p:extLst>
      <p:ext uri="{BB962C8B-B14F-4D97-AF65-F5344CB8AC3E}">
        <p14:creationId xmlns:p14="http://schemas.microsoft.com/office/powerpoint/2010/main" val="407117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15</a:t>
            </a:fld>
            <a:endParaRPr lang="en-ZA" dirty="0"/>
          </a:p>
        </p:txBody>
      </p:sp>
      <p:cxnSp>
        <p:nvCxnSpPr>
          <p:cNvPr id="9" name="Google Shape;188;p44">
            <a:extLst>
              <a:ext uri="{FF2B5EF4-FFF2-40B4-BE49-F238E27FC236}">
                <a16:creationId xmlns:a16="http://schemas.microsoft.com/office/drawing/2014/main" id="{50C778BA-0A88-3D52-1496-F23F9F3DED94}"/>
              </a:ext>
            </a:extLst>
          </p:cNvPr>
          <p:cNvCxnSpPr/>
          <p:nvPr/>
        </p:nvCxnSpPr>
        <p:spPr>
          <a:xfrm>
            <a:off x="2910717" y="2081303"/>
            <a:ext cx="36600" cy="3079200"/>
          </a:xfrm>
          <a:prstGeom prst="straightConnector1">
            <a:avLst/>
          </a:prstGeom>
          <a:noFill/>
          <a:ln w="19050" cap="flat" cmpd="sng">
            <a:solidFill>
              <a:srgbClr val="FFFFFF"/>
            </a:solidFill>
            <a:prstDash val="solid"/>
            <a:round/>
            <a:headEnd type="none" w="med" len="med"/>
            <a:tailEnd type="none" w="med" len="med"/>
          </a:ln>
        </p:spPr>
      </p:cxnSp>
      <p:sp>
        <p:nvSpPr>
          <p:cNvPr id="2" name="Google Shape;303;p55">
            <a:extLst>
              <a:ext uri="{FF2B5EF4-FFF2-40B4-BE49-F238E27FC236}">
                <a16:creationId xmlns:a16="http://schemas.microsoft.com/office/drawing/2014/main" id="{FAA38B5B-34EB-7129-35B3-587A473E0059}"/>
              </a:ext>
            </a:extLst>
          </p:cNvPr>
          <p:cNvSpPr txBox="1"/>
          <p:nvPr/>
        </p:nvSpPr>
        <p:spPr>
          <a:xfrm>
            <a:off x="2947317" y="290565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Mockups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High-fidelity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Accessibility</a:t>
            </a:r>
            <a:endParaRPr dirty="0">
              <a:solidFill>
                <a:srgbClr val="FFFFFF"/>
              </a:solidFill>
              <a:latin typeface="Open Sans"/>
              <a:ea typeface="Open Sans"/>
              <a:cs typeface="Open Sans"/>
              <a:sym typeface="Open Sans"/>
            </a:endParaRPr>
          </a:p>
        </p:txBody>
      </p:sp>
      <p:sp>
        <p:nvSpPr>
          <p:cNvPr id="10" name="TextBox 9">
            <a:extLst>
              <a:ext uri="{FF2B5EF4-FFF2-40B4-BE49-F238E27FC236}">
                <a16:creationId xmlns:a16="http://schemas.microsoft.com/office/drawing/2014/main" id="{35D7D0A5-A1B5-B56B-E5C3-E33E8CE1E0CB}"/>
              </a:ext>
            </a:extLst>
          </p:cNvPr>
          <p:cNvSpPr txBox="1"/>
          <p:nvPr/>
        </p:nvSpPr>
        <p:spPr>
          <a:xfrm>
            <a:off x="1037475" y="3266190"/>
            <a:ext cx="1577206" cy="709425"/>
          </a:xfrm>
          <a:prstGeom prst="rect">
            <a:avLst/>
          </a:prstGeom>
          <a:noFill/>
        </p:spPr>
        <p:txBody>
          <a:bodyPr wrap="square">
            <a:spAutoFit/>
          </a:bodyPr>
          <a:lstStyle/>
          <a:p>
            <a:pPr marL="0" lvl="0" indent="0" algn="r" rtl="0">
              <a:lnSpc>
                <a:spcPct val="115000"/>
              </a:lnSpc>
              <a:spcBef>
                <a:spcPts val="0"/>
              </a:spcBef>
              <a:spcAft>
                <a:spcPts val="0"/>
              </a:spcAft>
              <a:buNone/>
            </a:pPr>
            <a:r>
              <a:rPr lang="en-IN" sz="1800" dirty="0">
                <a:solidFill>
                  <a:srgbClr val="FFFFFF"/>
                </a:solidFill>
                <a:latin typeface="Open Sans"/>
                <a:ea typeface="Open Sans"/>
                <a:cs typeface="Open Sans"/>
                <a:sym typeface="Open Sans"/>
              </a:rPr>
              <a:t>Refining</a:t>
            </a:r>
          </a:p>
          <a:p>
            <a:pPr marL="0" lvl="0" indent="0" algn="r" rtl="0">
              <a:lnSpc>
                <a:spcPct val="115000"/>
              </a:lnSpc>
              <a:spcBef>
                <a:spcPts val="0"/>
              </a:spcBef>
              <a:spcAft>
                <a:spcPts val="0"/>
              </a:spcAft>
              <a:buNone/>
            </a:pPr>
            <a:r>
              <a:rPr lang="en-IN" sz="1800" dirty="0">
                <a:solidFill>
                  <a:srgbClr val="FFFFFF"/>
                </a:solidFill>
                <a:latin typeface="Open Sans"/>
                <a:ea typeface="Open Sans"/>
                <a:cs typeface="Open Sans"/>
                <a:sym typeface="Open Sans"/>
              </a:rPr>
              <a:t>the design</a:t>
            </a:r>
          </a:p>
        </p:txBody>
      </p:sp>
    </p:spTree>
    <p:extLst>
      <p:ext uri="{BB962C8B-B14F-4D97-AF65-F5344CB8AC3E}">
        <p14:creationId xmlns:p14="http://schemas.microsoft.com/office/powerpoint/2010/main" val="3606795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310;p56">
            <a:extLst>
              <a:ext uri="{FF2B5EF4-FFF2-40B4-BE49-F238E27FC236}">
                <a16:creationId xmlns:a16="http://schemas.microsoft.com/office/drawing/2014/main" id="{3528DCA9-2F8D-2E11-4484-EEC3BABDB505}"/>
              </a:ext>
            </a:extLst>
          </p:cNvPr>
          <p:cNvSpPr txBox="1"/>
          <p:nvPr/>
        </p:nvSpPr>
        <p:spPr>
          <a:xfrm>
            <a:off x="1788209" y="1525378"/>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 name="Google Shape;311;p56">
            <a:extLst>
              <a:ext uri="{FF2B5EF4-FFF2-40B4-BE49-F238E27FC236}">
                <a16:creationId xmlns:a16="http://schemas.microsoft.com/office/drawing/2014/main" id="{4B64DA26-8543-3324-B78C-8C1AC27A472E}"/>
              </a:ext>
            </a:extLst>
          </p:cNvPr>
          <p:cNvSpPr txBox="1"/>
          <p:nvPr/>
        </p:nvSpPr>
        <p:spPr>
          <a:xfrm>
            <a:off x="1788209" y="2523578"/>
            <a:ext cx="2421300" cy="392412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tx1">
                    <a:lumMod val="50000"/>
                    <a:lumOff val="50000"/>
                  </a:schemeClr>
                </a:solidFill>
                <a:latin typeface="Open Sans"/>
                <a:ea typeface="Open Sans"/>
                <a:cs typeface="Open Sans"/>
                <a:sym typeface="Open Sans"/>
              </a:rPr>
              <a:t>[</a:t>
            </a:r>
            <a:r>
              <a:rPr lang="en-IN" b="0" i="0" dirty="0">
                <a:solidFill>
                  <a:schemeClr val="tx1">
                    <a:lumMod val="50000"/>
                    <a:lumOff val="50000"/>
                  </a:schemeClr>
                </a:solidFill>
                <a:effectLst/>
                <a:latin typeface="Söhne"/>
              </a:rPr>
              <a:t>Creating a design for a platform that connects photographers with potential clients and allows them to showcase their portfolios and learn from others is a fantastic idea</a:t>
            </a:r>
            <a:r>
              <a:rPr lang="en" dirty="0">
                <a:solidFill>
                  <a:schemeClr val="tx1">
                    <a:lumMod val="50000"/>
                    <a:lumOff val="50000"/>
                  </a:schemeClr>
                </a:solidFill>
                <a:latin typeface="Open Sans"/>
                <a:ea typeface="Open Sans"/>
                <a:cs typeface="Open Sans"/>
                <a:sym typeface="Open Sans"/>
              </a:rPr>
              <a:t>]</a:t>
            </a:r>
            <a:endParaRPr dirty="0">
              <a:solidFill>
                <a:schemeClr val="tx1">
                  <a:lumMod val="50000"/>
                  <a:lumOff val="50000"/>
                </a:schemeClr>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solidFill>
                <a:schemeClr val="tx1">
                  <a:lumMod val="50000"/>
                  <a:lumOff val="50000"/>
                </a:schemeClr>
              </a:solidFill>
            </a:endParaRPr>
          </a:p>
        </p:txBody>
      </p:sp>
      <p:sp>
        <p:nvSpPr>
          <p:cNvPr id="4" name="Google Shape;316;p56">
            <a:extLst>
              <a:ext uri="{FF2B5EF4-FFF2-40B4-BE49-F238E27FC236}">
                <a16:creationId xmlns:a16="http://schemas.microsoft.com/office/drawing/2014/main" id="{AD7C76AA-3BA2-0054-2336-738ACBB1B196}"/>
              </a:ext>
            </a:extLst>
          </p:cNvPr>
          <p:cNvSpPr txBox="1"/>
          <p:nvPr/>
        </p:nvSpPr>
        <p:spPr>
          <a:xfrm>
            <a:off x="4721659" y="1854328"/>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5" name="Google Shape;317;p56">
            <a:extLst>
              <a:ext uri="{FF2B5EF4-FFF2-40B4-BE49-F238E27FC236}">
                <a16:creationId xmlns:a16="http://schemas.microsoft.com/office/drawing/2014/main" id="{66D95419-EAF7-B0D6-9A38-1633E0FA6EFB}"/>
              </a:ext>
            </a:extLst>
          </p:cNvPr>
          <p:cNvSpPr txBox="1"/>
          <p:nvPr/>
        </p:nvSpPr>
        <p:spPr>
          <a:xfrm>
            <a:off x="7777234" y="1854328"/>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6" name="Picture 5" descr="A screenshot of a cell phone&#10;&#10;Description automatically generated">
            <a:extLst>
              <a:ext uri="{FF2B5EF4-FFF2-40B4-BE49-F238E27FC236}">
                <a16:creationId xmlns:a16="http://schemas.microsoft.com/office/drawing/2014/main" id="{A2E61612-6DA6-9742-2422-D4B4338EF83B}"/>
              </a:ext>
            </a:extLst>
          </p:cNvPr>
          <p:cNvPicPr>
            <a:picLocks noChangeAspect="1"/>
          </p:cNvPicPr>
          <p:nvPr/>
        </p:nvPicPr>
        <p:blipFill>
          <a:blip r:embed="rId2"/>
          <a:stretch>
            <a:fillRect/>
          </a:stretch>
        </p:blipFill>
        <p:spPr>
          <a:xfrm>
            <a:off x="4327582" y="2178055"/>
            <a:ext cx="5803452" cy="3461004"/>
          </a:xfrm>
          <a:prstGeom prst="rect">
            <a:avLst/>
          </a:prstGeom>
        </p:spPr>
      </p:pic>
    </p:spTree>
    <p:extLst>
      <p:ext uri="{BB962C8B-B14F-4D97-AF65-F5344CB8AC3E}">
        <p14:creationId xmlns:p14="http://schemas.microsoft.com/office/powerpoint/2010/main" val="309250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36;p58">
            <a:extLst>
              <a:ext uri="{FF2B5EF4-FFF2-40B4-BE49-F238E27FC236}">
                <a16:creationId xmlns:a16="http://schemas.microsoft.com/office/drawing/2014/main" id="{E56B9579-5107-83CA-FD3D-9C13BDA6D0B7}"/>
              </a:ext>
            </a:extLst>
          </p:cNvPr>
          <p:cNvSpPr txBox="1"/>
          <p:nvPr/>
        </p:nvSpPr>
        <p:spPr>
          <a:xfrm>
            <a:off x="1917038" y="1313023"/>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a:t>
            </a:r>
            <a:endParaRPr sz="2400" dirty="0">
              <a:solidFill>
                <a:srgbClr val="5F6368"/>
              </a:solidFill>
              <a:latin typeface="Open Sans"/>
              <a:ea typeface="Open Sans"/>
              <a:cs typeface="Open Sans"/>
              <a:sym typeface="Open Sans"/>
            </a:endParaRPr>
          </a:p>
        </p:txBody>
      </p:sp>
      <p:sp>
        <p:nvSpPr>
          <p:cNvPr id="8" name="Google Shape;337;p58">
            <a:extLst>
              <a:ext uri="{FF2B5EF4-FFF2-40B4-BE49-F238E27FC236}">
                <a16:creationId xmlns:a16="http://schemas.microsoft.com/office/drawing/2014/main" id="{FDDDB16A-89E0-B3B7-D8B7-F9615D3025F7}"/>
              </a:ext>
            </a:extLst>
          </p:cNvPr>
          <p:cNvSpPr/>
          <p:nvPr/>
        </p:nvSpPr>
        <p:spPr>
          <a:xfrm>
            <a:off x="1917038" y="2181121"/>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8;p58">
            <a:extLst>
              <a:ext uri="{FF2B5EF4-FFF2-40B4-BE49-F238E27FC236}">
                <a16:creationId xmlns:a16="http://schemas.microsoft.com/office/drawing/2014/main" id="{1A66CB41-0CFE-018D-EE43-7BFE549FB45E}"/>
              </a:ext>
            </a:extLst>
          </p:cNvPr>
          <p:cNvSpPr/>
          <p:nvPr/>
        </p:nvSpPr>
        <p:spPr>
          <a:xfrm>
            <a:off x="3987826" y="2202946"/>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9;p58">
            <a:extLst>
              <a:ext uri="{FF2B5EF4-FFF2-40B4-BE49-F238E27FC236}">
                <a16:creationId xmlns:a16="http://schemas.microsoft.com/office/drawing/2014/main" id="{B21A114D-0FD4-F368-2453-0E42926FB8CE}"/>
              </a:ext>
            </a:extLst>
          </p:cNvPr>
          <p:cNvSpPr/>
          <p:nvPr/>
        </p:nvSpPr>
        <p:spPr>
          <a:xfrm>
            <a:off x="6083988" y="2237121"/>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1;p58">
            <a:extLst>
              <a:ext uri="{FF2B5EF4-FFF2-40B4-BE49-F238E27FC236}">
                <a16:creationId xmlns:a16="http://schemas.microsoft.com/office/drawing/2014/main" id="{2FF17AF3-725B-F164-42BA-594F7438B02E}"/>
              </a:ext>
            </a:extLst>
          </p:cNvPr>
          <p:cNvSpPr txBox="1"/>
          <p:nvPr/>
        </p:nvSpPr>
        <p:spPr>
          <a:xfrm>
            <a:off x="2276288" y="3491221"/>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12" name="Google Shape;342;p58">
            <a:extLst>
              <a:ext uri="{FF2B5EF4-FFF2-40B4-BE49-F238E27FC236}">
                <a16:creationId xmlns:a16="http://schemas.microsoft.com/office/drawing/2014/main" id="{9A73E457-08BC-6AF2-7A13-CB8CE5F75A6C}"/>
              </a:ext>
            </a:extLst>
          </p:cNvPr>
          <p:cNvSpPr txBox="1"/>
          <p:nvPr/>
        </p:nvSpPr>
        <p:spPr>
          <a:xfrm>
            <a:off x="4339888" y="3513046"/>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13" name="Google Shape;343;p58">
            <a:extLst>
              <a:ext uri="{FF2B5EF4-FFF2-40B4-BE49-F238E27FC236}">
                <a16:creationId xmlns:a16="http://schemas.microsoft.com/office/drawing/2014/main" id="{41F3FAD8-8A03-D224-6AE2-7491B3B8DCA9}"/>
              </a:ext>
            </a:extLst>
          </p:cNvPr>
          <p:cNvSpPr txBox="1"/>
          <p:nvPr/>
        </p:nvSpPr>
        <p:spPr>
          <a:xfrm>
            <a:off x="6443238" y="3491221"/>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14" name="Picture 13" descr="A screenshot of a cell phone&#10;&#10;Description automatically generated">
            <a:extLst>
              <a:ext uri="{FF2B5EF4-FFF2-40B4-BE49-F238E27FC236}">
                <a16:creationId xmlns:a16="http://schemas.microsoft.com/office/drawing/2014/main" id="{E31FB846-7626-1F50-AFA4-38FE2A1A315F}"/>
              </a:ext>
            </a:extLst>
          </p:cNvPr>
          <p:cNvPicPr>
            <a:picLocks noChangeAspect="1"/>
          </p:cNvPicPr>
          <p:nvPr/>
        </p:nvPicPr>
        <p:blipFill>
          <a:blip r:embed="rId2"/>
          <a:stretch>
            <a:fillRect/>
          </a:stretch>
        </p:blipFill>
        <p:spPr>
          <a:xfrm>
            <a:off x="2002420" y="2202946"/>
            <a:ext cx="6033135" cy="3541786"/>
          </a:xfrm>
          <a:prstGeom prst="rect">
            <a:avLst/>
          </a:prstGeom>
        </p:spPr>
      </p:pic>
    </p:spTree>
    <p:extLst>
      <p:ext uri="{BB962C8B-B14F-4D97-AF65-F5344CB8AC3E}">
        <p14:creationId xmlns:p14="http://schemas.microsoft.com/office/powerpoint/2010/main" val="291380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0;p59">
            <a:extLst>
              <a:ext uri="{FF2B5EF4-FFF2-40B4-BE49-F238E27FC236}">
                <a16:creationId xmlns:a16="http://schemas.microsoft.com/office/drawing/2014/main" id="{DE13722C-23CE-F145-BED6-2E8CEE4FE600}"/>
              </a:ext>
            </a:extLst>
          </p:cNvPr>
          <p:cNvSpPr txBox="1"/>
          <p:nvPr/>
        </p:nvSpPr>
        <p:spPr>
          <a:xfrm>
            <a:off x="1220319" y="1178868"/>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9" name="Google Shape;351;p59">
            <a:extLst>
              <a:ext uri="{FF2B5EF4-FFF2-40B4-BE49-F238E27FC236}">
                <a16:creationId xmlns:a16="http://schemas.microsoft.com/office/drawing/2014/main" id="{D998AFAC-56AD-378F-746C-73CA1A188CB3}"/>
              </a:ext>
            </a:extLst>
          </p:cNvPr>
          <p:cNvSpPr txBox="1"/>
          <p:nvPr/>
        </p:nvSpPr>
        <p:spPr>
          <a:xfrm>
            <a:off x="1235519" y="2448318"/>
            <a:ext cx="22242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a:t>
            </a:r>
            <a:r>
              <a:rPr lang="en-IN" dirty="0">
                <a:solidFill>
                  <a:srgbClr val="5F6368"/>
                </a:solidFill>
                <a:latin typeface="Open Sans"/>
                <a:ea typeface="Open Sans"/>
                <a:cs typeface="Open Sans"/>
                <a:sym typeface="Open Sans"/>
              </a:rPr>
              <a:t>https://www.figma.com/file/Ex294RrCyMl62gR5l82JFe/photo?type=design&amp;node-id=271%3A11&amp;mode=design&amp;t=cucpCxa4TGjBSBWA-1</a:t>
            </a:r>
            <a:r>
              <a:rPr lang="en"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sp>
        <p:nvSpPr>
          <p:cNvPr id="10" name="Google Shape;352;p59">
            <a:extLst>
              <a:ext uri="{FF2B5EF4-FFF2-40B4-BE49-F238E27FC236}">
                <a16:creationId xmlns:a16="http://schemas.microsoft.com/office/drawing/2014/main" id="{6DF63119-FB9A-1854-AFE2-CCC89D2BEA38}"/>
              </a:ext>
            </a:extLst>
          </p:cNvPr>
          <p:cNvSpPr txBox="1"/>
          <p:nvPr/>
        </p:nvSpPr>
        <p:spPr>
          <a:xfrm>
            <a:off x="6714369" y="2764568"/>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11" name="Picture 10" descr="A screenshot of a phone&#10;&#10;Description automatically generated">
            <a:extLst>
              <a:ext uri="{FF2B5EF4-FFF2-40B4-BE49-F238E27FC236}">
                <a16:creationId xmlns:a16="http://schemas.microsoft.com/office/drawing/2014/main" id="{094762AA-5A78-7D06-ED1E-23C7A4431B46}"/>
              </a:ext>
            </a:extLst>
          </p:cNvPr>
          <p:cNvPicPr>
            <a:picLocks noChangeAspect="1"/>
          </p:cNvPicPr>
          <p:nvPr/>
        </p:nvPicPr>
        <p:blipFill>
          <a:blip r:embed="rId2"/>
          <a:stretch>
            <a:fillRect/>
          </a:stretch>
        </p:blipFill>
        <p:spPr>
          <a:xfrm>
            <a:off x="4993101" y="1178868"/>
            <a:ext cx="4855343" cy="4806086"/>
          </a:xfrm>
          <a:prstGeom prst="rect">
            <a:avLst/>
          </a:prstGeom>
        </p:spPr>
      </p:pic>
    </p:spTree>
    <p:extLst>
      <p:ext uri="{BB962C8B-B14F-4D97-AF65-F5344CB8AC3E}">
        <p14:creationId xmlns:p14="http://schemas.microsoft.com/office/powerpoint/2010/main" val="826661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1;p61">
            <a:extLst>
              <a:ext uri="{FF2B5EF4-FFF2-40B4-BE49-F238E27FC236}">
                <a16:creationId xmlns:a16="http://schemas.microsoft.com/office/drawing/2014/main" id="{6CC37F2D-E758-0DAC-BB62-0B7BC6D0B670}"/>
              </a:ext>
            </a:extLst>
          </p:cNvPr>
          <p:cNvSpPr txBox="1"/>
          <p:nvPr/>
        </p:nvSpPr>
        <p:spPr>
          <a:xfrm>
            <a:off x="3615397" y="3259254"/>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7" name="Google Shape;372;p61">
            <a:extLst>
              <a:ext uri="{FF2B5EF4-FFF2-40B4-BE49-F238E27FC236}">
                <a16:creationId xmlns:a16="http://schemas.microsoft.com/office/drawing/2014/main" id="{D0F45795-B22F-C612-2901-838185694B19}"/>
              </a:ext>
            </a:extLst>
          </p:cNvPr>
          <p:cNvSpPr txBox="1"/>
          <p:nvPr/>
        </p:nvSpPr>
        <p:spPr>
          <a:xfrm>
            <a:off x="-574753" y="3343854"/>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Going forward</a:t>
            </a:r>
            <a:endParaRPr sz="2400" dirty="0">
              <a:solidFill>
                <a:srgbClr val="FFFFFF"/>
              </a:solidFill>
              <a:latin typeface="Open Sans"/>
              <a:ea typeface="Open Sans"/>
              <a:cs typeface="Open Sans"/>
              <a:sym typeface="Open Sans"/>
            </a:endParaRPr>
          </a:p>
        </p:txBody>
      </p:sp>
      <p:cxnSp>
        <p:nvCxnSpPr>
          <p:cNvPr id="8" name="Google Shape;373;p61">
            <a:extLst>
              <a:ext uri="{FF2B5EF4-FFF2-40B4-BE49-F238E27FC236}">
                <a16:creationId xmlns:a16="http://schemas.microsoft.com/office/drawing/2014/main" id="{25B2DB88-A9D6-50FA-F4F6-EF6ED5F3DC91}"/>
              </a:ext>
            </a:extLst>
          </p:cNvPr>
          <p:cNvCxnSpPr/>
          <p:nvPr/>
        </p:nvCxnSpPr>
        <p:spPr>
          <a:xfrm>
            <a:off x="3354222" y="2081304"/>
            <a:ext cx="36600" cy="30792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03524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152;p41">
            <a:extLst>
              <a:ext uri="{FF2B5EF4-FFF2-40B4-BE49-F238E27FC236}">
                <a16:creationId xmlns:a16="http://schemas.microsoft.com/office/drawing/2014/main" id="{67A7126A-8F36-7E2A-424F-3307D8E139F1}"/>
              </a:ext>
            </a:extLst>
          </p:cNvPr>
          <p:cNvSpPr txBox="1"/>
          <p:nvPr/>
        </p:nvSpPr>
        <p:spPr>
          <a:xfrm>
            <a:off x="1442831" y="2566726"/>
            <a:ext cx="40860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IN" sz="1200" b="1" dirty="0">
                <a:solidFill>
                  <a:srgbClr val="5F6368"/>
                </a:solidFill>
                <a:latin typeface="Open Sans"/>
                <a:ea typeface="Open Sans"/>
                <a:cs typeface="Open Sans"/>
                <a:sym typeface="Open Sans"/>
              </a:rPr>
              <a:t>T</a:t>
            </a:r>
            <a:r>
              <a:rPr lang="en" sz="1200" b="1" dirty="0">
                <a:solidFill>
                  <a:srgbClr val="5F6368"/>
                </a:solidFill>
                <a:latin typeface="Open Sans"/>
                <a:ea typeface="Open Sans"/>
                <a:cs typeface="Open Sans"/>
                <a:sym typeface="Open Sans"/>
              </a:rPr>
              <a:t>his website Target user’s like photographer to get to know more skills and learn &amp;also for the brands that want services for there products </a:t>
            </a:r>
            <a:endParaRPr sz="1200" b="1" dirty="0">
              <a:solidFill>
                <a:srgbClr val="1967D2"/>
              </a:solidFill>
              <a:latin typeface="Open Sans"/>
              <a:ea typeface="Open Sans"/>
              <a:cs typeface="Open Sans"/>
              <a:sym typeface="Open Sans"/>
            </a:endParaRPr>
          </a:p>
        </p:txBody>
      </p:sp>
      <p:sp>
        <p:nvSpPr>
          <p:cNvPr id="3" name="Google Shape;153;p41">
            <a:extLst>
              <a:ext uri="{FF2B5EF4-FFF2-40B4-BE49-F238E27FC236}">
                <a16:creationId xmlns:a16="http://schemas.microsoft.com/office/drawing/2014/main" id="{D14E757E-3362-4685-F9EC-009345149AF0}"/>
              </a:ext>
            </a:extLst>
          </p:cNvPr>
          <p:cNvSpPr txBox="1"/>
          <p:nvPr/>
        </p:nvSpPr>
        <p:spPr>
          <a:xfrm>
            <a:off x="729431" y="1486876"/>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4" name="Google Shape;154;p41">
            <a:extLst>
              <a:ext uri="{FF2B5EF4-FFF2-40B4-BE49-F238E27FC236}">
                <a16:creationId xmlns:a16="http://schemas.microsoft.com/office/drawing/2014/main" id="{A09A4734-82B2-8801-C132-919E5D2BB877}"/>
              </a:ext>
            </a:extLst>
          </p:cNvPr>
          <p:cNvSpPr/>
          <p:nvPr/>
        </p:nvSpPr>
        <p:spPr>
          <a:xfrm>
            <a:off x="729431" y="2566726"/>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p41">
            <a:extLst>
              <a:ext uri="{FF2B5EF4-FFF2-40B4-BE49-F238E27FC236}">
                <a16:creationId xmlns:a16="http://schemas.microsoft.com/office/drawing/2014/main" id="{AA4580E9-B337-5551-9934-B93166506C6F}"/>
              </a:ext>
            </a:extLst>
          </p:cNvPr>
          <p:cNvSpPr txBox="1"/>
          <p:nvPr/>
        </p:nvSpPr>
        <p:spPr>
          <a:xfrm>
            <a:off x="1442831" y="4135511"/>
            <a:ext cx="3446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Insert the time that you worked on this design project - e.g., Month Year to Month Year</a:t>
            </a:r>
            <a:endParaRPr sz="1200" b="1" dirty="0">
              <a:solidFill>
                <a:srgbClr val="4285F4"/>
              </a:solidFill>
              <a:latin typeface="Open Sans"/>
              <a:ea typeface="Open Sans"/>
              <a:cs typeface="Open Sans"/>
              <a:sym typeface="Open Sans"/>
            </a:endParaRPr>
          </a:p>
        </p:txBody>
      </p:sp>
      <p:sp>
        <p:nvSpPr>
          <p:cNvPr id="6" name="Google Shape;156;p41">
            <a:extLst>
              <a:ext uri="{FF2B5EF4-FFF2-40B4-BE49-F238E27FC236}">
                <a16:creationId xmlns:a16="http://schemas.microsoft.com/office/drawing/2014/main" id="{CC36E841-985A-BAF1-87DF-CDD6D57E33DD}"/>
              </a:ext>
            </a:extLst>
          </p:cNvPr>
          <p:cNvSpPr/>
          <p:nvPr/>
        </p:nvSpPr>
        <p:spPr>
          <a:xfrm>
            <a:off x="729431" y="4135511"/>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81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78;p62">
            <a:extLst>
              <a:ext uri="{FF2B5EF4-FFF2-40B4-BE49-F238E27FC236}">
                <a16:creationId xmlns:a16="http://schemas.microsoft.com/office/drawing/2014/main" id="{21E169A8-08DA-70D7-CDE3-2981D29FE747}"/>
              </a:ext>
            </a:extLst>
          </p:cNvPr>
          <p:cNvSpPr txBox="1"/>
          <p:nvPr/>
        </p:nvSpPr>
        <p:spPr>
          <a:xfrm>
            <a:off x="1778585" y="1015227"/>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8" name="Google Shape;379;p62">
            <a:extLst>
              <a:ext uri="{FF2B5EF4-FFF2-40B4-BE49-F238E27FC236}">
                <a16:creationId xmlns:a16="http://schemas.microsoft.com/office/drawing/2014/main" id="{CACF2DF2-8D8C-0720-4182-D2BCADA22E32}"/>
              </a:ext>
            </a:extLst>
          </p:cNvPr>
          <p:cNvSpPr txBox="1"/>
          <p:nvPr/>
        </p:nvSpPr>
        <p:spPr>
          <a:xfrm>
            <a:off x="1778585" y="2538189"/>
            <a:ext cx="3446100" cy="4755118"/>
          </a:xfrm>
          <a:prstGeom prst="rect">
            <a:avLst/>
          </a:prstGeom>
          <a:noFill/>
          <a:ln>
            <a:noFill/>
          </a:ln>
        </p:spPr>
        <p:txBody>
          <a:bodyPr spcFirstLastPara="1" wrap="square" lIns="0" tIns="91425" rIns="91425" bIns="91425" anchor="t" anchorCtr="0">
            <a:spAutoFit/>
          </a:bodyPr>
          <a:lstStyle/>
          <a:p>
            <a:pPr algn="l">
              <a:buFont typeface="+mj-lt"/>
              <a:buAutoNum type="arabicPeriod"/>
            </a:pPr>
            <a:r>
              <a:rPr lang="en" dirty="0">
                <a:solidFill>
                  <a:schemeClr val="tx1">
                    <a:lumMod val="50000"/>
                    <a:lumOff val="50000"/>
                  </a:schemeClr>
                </a:solidFill>
                <a:latin typeface="Open Sans SemiBold"/>
                <a:ea typeface="Open Sans SemiBold"/>
                <a:cs typeface="Open Sans SemiBold"/>
                <a:sym typeface="Open Sans SemiBold"/>
              </a:rPr>
              <a:t>Impact: </a:t>
            </a:r>
            <a:r>
              <a:rPr lang="en-IN" b="1" i="0" dirty="0">
                <a:solidFill>
                  <a:schemeClr val="tx1">
                    <a:lumMod val="50000"/>
                    <a:lumOff val="50000"/>
                  </a:schemeClr>
                </a:solidFill>
                <a:effectLst/>
                <a:latin typeface="Söhne"/>
              </a:rPr>
              <a:t>Empowering Photographers:</a:t>
            </a:r>
            <a:r>
              <a:rPr lang="en-IN" b="0" i="0" dirty="0">
                <a:solidFill>
                  <a:schemeClr val="tx1">
                    <a:lumMod val="50000"/>
                    <a:lumOff val="50000"/>
                  </a:schemeClr>
                </a:solidFill>
                <a:effectLst/>
                <a:latin typeface="Söhne"/>
              </a:rPr>
              <a:t> Your platform provides photographers with a professional online presence, helping them showcase their skills and portfolios to a broader audience. This can lead to increased exposure and potential client opportunities.</a:t>
            </a:r>
          </a:p>
          <a:p>
            <a:pPr algn="l">
              <a:buFont typeface="+mj-lt"/>
              <a:buAutoNum type="arabicPeriod"/>
            </a:pPr>
            <a:r>
              <a:rPr lang="en-IN" b="1" i="0" dirty="0">
                <a:solidFill>
                  <a:schemeClr val="tx1">
                    <a:lumMod val="50000"/>
                    <a:lumOff val="50000"/>
                  </a:schemeClr>
                </a:solidFill>
                <a:effectLst/>
                <a:latin typeface="Söhne"/>
              </a:rPr>
              <a:t>Connecting Clients and Photographers:</a:t>
            </a:r>
            <a:r>
              <a:rPr lang="en-IN" b="0" i="0" dirty="0">
                <a:solidFill>
                  <a:schemeClr val="tx1">
                    <a:lumMod val="50000"/>
                    <a:lumOff val="50000"/>
                  </a:schemeClr>
                </a:solidFill>
                <a:effectLst/>
                <a:latin typeface="Söhne"/>
              </a:rPr>
              <a:t> Clients can easily find photographers that match their preferences and needs, simplifying the process of hiring a photographer for various occasions.</a:t>
            </a:r>
          </a:p>
          <a:p>
            <a:pPr marL="0" lvl="0" indent="0" algn="l" rtl="0">
              <a:lnSpc>
                <a:spcPct val="150000"/>
              </a:lnSpc>
              <a:spcBef>
                <a:spcPts val="0"/>
              </a:spcBef>
              <a:spcAft>
                <a:spcPts val="0"/>
              </a:spcAft>
              <a:buNone/>
            </a:pPr>
            <a:endParaRPr dirty="0">
              <a:solidFill>
                <a:schemeClr val="tx1">
                  <a:lumMod val="50000"/>
                  <a:lumOff val="50000"/>
                </a:schemeClr>
              </a:solidFill>
              <a:latin typeface="Open Sans SemiBold"/>
              <a:ea typeface="Open Sans SemiBold"/>
              <a:cs typeface="Open Sans SemiBold"/>
              <a:sym typeface="Open Sans SemiBold"/>
            </a:endParaRPr>
          </a:p>
        </p:txBody>
      </p:sp>
      <p:sp>
        <p:nvSpPr>
          <p:cNvPr id="9" name="Google Shape;380;p62">
            <a:extLst>
              <a:ext uri="{FF2B5EF4-FFF2-40B4-BE49-F238E27FC236}">
                <a16:creationId xmlns:a16="http://schemas.microsoft.com/office/drawing/2014/main" id="{A4918752-85D7-5CEE-EA53-651F51C386DE}"/>
              </a:ext>
            </a:extLst>
          </p:cNvPr>
          <p:cNvSpPr/>
          <p:nvPr/>
        </p:nvSpPr>
        <p:spPr>
          <a:xfrm>
            <a:off x="1800510" y="1768239"/>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1;p62">
            <a:extLst>
              <a:ext uri="{FF2B5EF4-FFF2-40B4-BE49-F238E27FC236}">
                <a16:creationId xmlns:a16="http://schemas.microsoft.com/office/drawing/2014/main" id="{F8DFCBDA-54DF-7A25-1182-0947FC2F18C6}"/>
              </a:ext>
            </a:extLst>
          </p:cNvPr>
          <p:cNvSpPr txBox="1"/>
          <p:nvPr/>
        </p:nvSpPr>
        <p:spPr>
          <a:xfrm>
            <a:off x="5756709" y="2728864"/>
            <a:ext cx="3997147" cy="333934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algn="l">
              <a:buFont typeface="+mj-lt"/>
              <a:buAutoNum type="arabicPeriod"/>
            </a:pPr>
            <a:r>
              <a:rPr lang="en-IN" sz="1600" b="1" i="0" dirty="0">
                <a:solidFill>
                  <a:schemeClr val="tx1">
                    <a:lumMod val="50000"/>
                    <a:lumOff val="50000"/>
                  </a:schemeClr>
                </a:solidFill>
                <a:effectLst/>
                <a:latin typeface="Söhne"/>
              </a:rPr>
              <a:t>Web Development and Design:</a:t>
            </a:r>
            <a:r>
              <a:rPr lang="en-IN" sz="1600" b="0" i="0" dirty="0">
                <a:solidFill>
                  <a:schemeClr val="tx1">
                    <a:lumMod val="50000"/>
                    <a:lumOff val="50000"/>
                  </a:schemeClr>
                </a:solidFill>
                <a:effectLst/>
                <a:latin typeface="Söhne"/>
              </a:rPr>
              <a:t> Developing the platform involves gaining proficiency in HTML, CSS, and potentially JavaScript. You'll also learn about responsive design and user interface principles.</a:t>
            </a:r>
          </a:p>
          <a:p>
            <a:pPr algn="l">
              <a:buFont typeface="+mj-lt"/>
              <a:buAutoNum type="arabicPeriod"/>
            </a:pPr>
            <a:r>
              <a:rPr lang="en-IN" sz="1600" b="1" i="0" dirty="0">
                <a:solidFill>
                  <a:schemeClr val="tx1">
                    <a:lumMod val="50000"/>
                    <a:lumOff val="50000"/>
                  </a:schemeClr>
                </a:solidFill>
                <a:effectLst/>
                <a:latin typeface="Söhne"/>
              </a:rPr>
              <a:t>Prototyping and UI/UX Design:</a:t>
            </a:r>
            <a:r>
              <a:rPr lang="en-IN" sz="1600" b="0" i="0" dirty="0">
                <a:solidFill>
                  <a:schemeClr val="tx1">
                    <a:lumMod val="50000"/>
                    <a:lumOff val="50000"/>
                  </a:schemeClr>
                </a:solidFill>
                <a:effectLst/>
                <a:latin typeface="Söhne"/>
              </a:rPr>
              <a:t> Creating </a:t>
            </a:r>
            <a:r>
              <a:rPr lang="en-IN" sz="1600" b="0" i="0" dirty="0" err="1">
                <a:solidFill>
                  <a:schemeClr val="tx1">
                    <a:lumMod val="50000"/>
                    <a:lumOff val="50000"/>
                  </a:schemeClr>
                </a:solidFill>
                <a:effectLst/>
                <a:latin typeface="Söhne"/>
              </a:rPr>
              <a:t>mockups</a:t>
            </a:r>
            <a:r>
              <a:rPr lang="en-IN" sz="1600" b="0" i="0" dirty="0">
                <a:solidFill>
                  <a:schemeClr val="tx1">
                    <a:lumMod val="50000"/>
                    <a:lumOff val="50000"/>
                  </a:schemeClr>
                </a:solidFill>
                <a:effectLst/>
                <a:latin typeface="Söhne"/>
              </a:rPr>
              <a:t> and prototypes teaches you about user-</a:t>
            </a:r>
            <a:r>
              <a:rPr lang="en-IN" sz="1600" b="0" i="0" dirty="0" err="1">
                <a:solidFill>
                  <a:schemeClr val="tx1">
                    <a:lumMod val="50000"/>
                    <a:lumOff val="50000"/>
                  </a:schemeClr>
                </a:solidFill>
                <a:effectLst/>
                <a:latin typeface="Söhne"/>
              </a:rPr>
              <a:t>centered</a:t>
            </a:r>
            <a:r>
              <a:rPr lang="en-IN" sz="1600" b="0" i="0" dirty="0">
                <a:solidFill>
                  <a:schemeClr val="tx1">
                    <a:lumMod val="50000"/>
                    <a:lumOff val="50000"/>
                  </a:schemeClr>
                </a:solidFill>
                <a:effectLst/>
                <a:latin typeface="Söhne"/>
              </a:rPr>
              <a:t> design, information architecture, and the importance of intuitive interfaces.</a:t>
            </a:r>
          </a:p>
          <a:p>
            <a:pPr marL="0" lvl="0" indent="0" algn="l" rtl="0">
              <a:lnSpc>
                <a:spcPct val="150000"/>
              </a:lnSpc>
              <a:spcBef>
                <a:spcPts val="0"/>
              </a:spcBef>
              <a:spcAft>
                <a:spcPts val="0"/>
              </a:spcAft>
              <a:buNone/>
            </a:pPr>
            <a:r>
              <a:rPr lang="en" sz="1200" dirty="0">
                <a:solidFill>
                  <a:schemeClr val="tx1">
                    <a:lumMod val="50000"/>
                    <a:lumOff val="50000"/>
                  </a:schemeClr>
                </a:solidFill>
                <a:latin typeface="Open Sans"/>
                <a:ea typeface="Open Sans"/>
                <a:cs typeface="Open Sans"/>
                <a:sym typeface="Open Sans"/>
              </a:rPr>
              <a:t>.</a:t>
            </a:r>
            <a:endParaRPr sz="1200" b="1" dirty="0">
              <a:solidFill>
                <a:schemeClr val="tx1">
                  <a:lumMod val="50000"/>
                  <a:lumOff val="50000"/>
                </a:schemeClr>
              </a:solidFill>
              <a:latin typeface="Open Sans"/>
              <a:ea typeface="Open Sans"/>
              <a:cs typeface="Open Sans"/>
              <a:sym typeface="Open Sans"/>
            </a:endParaRPr>
          </a:p>
        </p:txBody>
      </p:sp>
      <p:sp>
        <p:nvSpPr>
          <p:cNvPr id="11" name="Google Shape;382;p62">
            <a:extLst>
              <a:ext uri="{FF2B5EF4-FFF2-40B4-BE49-F238E27FC236}">
                <a16:creationId xmlns:a16="http://schemas.microsoft.com/office/drawing/2014/main" id="{C3A04916-CC7B-7198-8017-EAFC63F2B573}"/>
              </a:ext>
            </a:extLst>
          </p:cNvPr>
          <p:cNvSpPr/>
          <p:nvPr/>
        </p:nvSpPr>
        <p:spPr>
          <a:xfrm>
            <a:off x="5756710" y="2024889"/>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3;p62">
            <a:extLst>
              <a:ext uri="{FF2B5EF4-FFF2-40B4-BE49-F238E27FC236}">
                <a16:creationId xmlns:a16="http://schemas.microsoft.com/office/drawing/2014/main" id="{D8ACDD5F-1743-C350-1A2B-F7E46250541A}"/>
              </a:ext>
            </a:extLst>
          </p:cNvPr>
          <p:cNvSpPr/>
          <p:nvPr/>
        </p:nvSpPr>
        <p:spPr>
          <a:xfrm>
            <a:off x="1939963" y="1886847"/>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13" name="Google Shape;384;p62">
            <a:extLst>
              <a:ext uri="{FF2B5EF4-FFF2-40B4-BE49-F238E27FC236}">
                <a16:creationId xmlns:a16="http://schemas.microsoft.com/office/drawing/2014/main" id="{4A05613B-286E-6831-F5A4-D7A6856AE441}"/>
              </a:ext>
            </a:extLst>
          </p:cNvPr>
          <p:cNvGrpSpPr/>
          <p:nvPr/>
        </p:nvGrpSpPr>
        <p:grpSpPr>
          <a:xfrm>
            <a:off x="5866588" y="2167852"/>
            <a:ext cx="293543" cy="227362"/>
            <a:chOff x="420350" y="238125"/>
            <a:chExt cx="6779275" cy="5238750"/>
          </a:xfrm>
        </p:grpSpPr>
        <p:sp>
          <p:nvSpPr>
            <p:cNvPr id="14" name="Google Shape;385;p62">
              <a:extLst>
                <a:ext uri="{FF2B5EF4-FFF2-40B4-BE49-F238E27FC236}">
                  <a16:creationId xmlns:a16="http://schemas.microsoft.com/office/drawing/2014/main" id="{AB4D2613-3624-232F-C9A8-5DE8FF0D6EC8}"/>
                </a:ext>
              </a:extLst>
            </p:cNvPr>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6;p62">
              <a:extLst>
                <a:ext uri="{FF2B5EF4-FFF2-40B4-BE49-F238E27FC236}">
                  <a16:creationId xmlns:a16="http://schemas.microsoft.com/office/drawing/2014/main" id="{5D65E526-A194-D854-3CFE-38B15577E5D5}"/>
                </a:ext>
              </a:extLst>
            </p:cNvPr>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7;p62">
              <a:extLst>
                <a:ext uri="{FF2B5EF4-FFF2-40B4-BE49-F238E27FC236}">
                  <a16:creationId xmlns:a16="http://schemas.microsoft.com/office/drawing/2014/main" id="{486F6B10-88B2-B516-7FB4-C0EFD5240557}"/>
                </a:ext>
              </a:extLst>
            </p:cNvPr>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8;p62">
              <a:extLst>
                <a:ext uri="{FF2B5EF4-FFF2-40B4-BE49-F238E27FC236}">
                  <a16:creationId xmlns:a16="http://schemas.microsoft.com/office/drawing/2014/main" id="{2CE390ED-AE99-8305-5062-075F1E84C660}"/>
                </a:ext>
              </a:extLst>
            </p:cNvPr>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42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3;p63">
            <a:extLst>
              <a:ext uri="{FF2B5EF4-FFF2-40B4-BE49-F238E27FC236}">
                <a16:creationId xmlns:a16="http://schemas.microsoft.com/office/drawing/2014/main" id="{F84FD569-C420-C79F-927D-70E1D3F9B17B}"/>
              </a:ext>
            </a:extLst>
          </p:cNvPr>
          <p:cNvSpPr txBox="1"/>
          <p:nvPr/>
        </p:nvSpPr>
        <p:spPr>
          <a:xfrm>
            <a:off x="1961464" y="1900751"/>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 name="Google Shape;394;p63">
            <a:extLst>
              <a:ext uri="{FF2B5EF4-FFF2-40B4-BE49-F238E27FC236}">
                <a16:creationId xmlns:a16="http://schemas.microsoft.com/office/drawing/2014/main" id="{B6247840-E995-5692-F074-257BDC97D581}"/>
              </a:ext>
            </a:extLst>
          </p:cNvPr>
          <p:cNvSpPr/>
          <p:nvPr/>
        </p:nvSpPr>
        <p:spPr>
          <a:xfrm>
            <a:off x="1961464" y="2848738"/>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5;p63">
            <a:extLst>
              <a:ext uri="{FF2B5EF4-FFF2-40B4-BE49-F238E27FC236}">
                <a16:creationId xmlns:a16="http://schemas.microsoft.com/office/drawing/2014/main" id="{E73DFF1F-2AFB-19F2-88CE-E98D90CD9369}"/>
              </a:ext>
            </a:extLst>
          </p:cNvPr>
          <p:cNvSpPr txBox="1"/>
          <p:nvPr/>
        </p:nvSpPr>
        <p:spPr>
          <a:xfrm>
            <a:off x="2155114" y="3294213"/>
            <a:ext cx="2049000" cy="27330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IN" sz="1600" b="1" i="0" dirty="0">
                <a:effectLst/>
                <a:latin typeface="Söhne"/>
              </a:rPr>
              <a:t>Prototype and Test:</a:t>
            </a:r>
            <a:r>
              <a:rPr lang="en-IN" sz="1600" b="0" i="0" dirty="0">
                <a:solidFill>
                  <a:srgbClr val="D1D5DB"/>
                </a:solidFill>
                <a:effectLst/>
                <a:latin typeface="Söhne"/>
              </a:rPr>
              <a:t> </a:t>
            </a:r>
            <a:r>
              <a:rPr lang="en-IN" sz="1600" b="0" i="0" dirty="0">
                <a:solidFill>
                  <a:schemeClr val="tx1"/>
                </a:solidFill>
                <a:effectLst/>
                <a:latin typeface="Söhne"/>
              </a:rPr>
              <a:t>Create an initial prototype of your platform and start testing it. Gather feedback from potential users to identify areas for improvement.</a:t>
            </a:r>
            <a:r>
              <a:rPr lang="en" sz="1200" dirty="0">
                <a:solidFill>
                  <a:schemeClr val="tx1"/>
                </a:solidFill>
                <a:latin typeface="Open Sans"/>
                <a:ea typeface="Open Sans"/>
                <a:cs typeface="Open Sans"/>
                <a:sym typeface="Open Sans"/>
              </a:rPr>
              <a:t>.</a:t>
            </a:r>
            <a:endParaRPr sz="1200" dirty="0">
              <a:solidFill>
                <a:schemeClr val="tx1"/>
              </a:solidFill>
            </a:endParaRPr>
          </a:p>
        </p:txBody>
      </p:sp>
      <p:sp>
        <p:nvSpPr>
          <p:cNvPr id="5" name="Google Shape;396;p63">
            <a:extLst>
              <a:ext uri="{FF2B5EF4-FFF2-40B4-BE49-F238E27FC236}">
                <a16:creationId xmlns:a16="http://schemas.microsoft.com/office/drawing/2014/main" id="{EE59E7A2-A4C3-1730-61A8-3112394603F0}"/>
              </a:ext>
            </a:extLst>
          </p:cNvPr>
          <p:cNvSpPr/>
          <p:nvPr/>
        </p:nvSpPr>
        <p:spPr>
          <a:xfrm>
            <a:off x="4619064" y="2848738"/>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7;p63">
            <a:extLst>
              <a:ext uri="{FF2B5EF4-FFF2-40B4-BE49-F238E27FC236}">
                <a16:creationId xmlns:a16="http://schemas.microsoft.com/office/drawing/2014/main" id="{E17E7BCA-DC6C-03E1-5920-5908813C1F3B}"/>
              </a:ext>
            </a:extLst>
          </p:cNvPr>
          <p:cNvSpPr txBox="1"/>
          <p:nvPr/>
        </p:nvSpPr>
        <p:spPr>
          <a:xfrm>
            <a:off x="4812714" y="3294213"/>
            <a:ext cx="20490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600" b="0" i="0" dirty="0">
                <a:solidFill>
                  <a:schemeClr val="tx1"/>
                </a:solidFill>
                <a:effectLst/>
                <a:latin typeface="Söhne"/>
              </a:rPr>
              <a:t>Based on user feedback, refine the design and functionality of your platform to enhance user experience.</a:t>
            </a:r>
            <a:endParaRPr sz="1200" dirty="0">
              <a:solidFill>
                <a:schemeClr val="tx1"/>
              </a:solidFill>
            </a:endParaRPr>
          </a:p>
        </p:txBody>
      </p:sp>
      <p:sp>
        <p:nvSpPr>
          <p:cNvPr id="18" name="Google Shape;398;p63">
            <a:extLst>
              <a:ext uri="{FF2B5EF4-FFF2-40B4-BE49-F238E27FC236}">
                <a16:creationId xmlns:a16="http://schemas.microsoft.com/office/drawing/2014/main" id="{ADC2D757-7EC7-7DDD-BA2F-947EE3BD4D12}"/>
              </a:ext>
            </a:extLst>
          </p:cNvPr>
          <p:cNvSpPr/>
          <p:nvPr/>
        </p:nvSpPr>
        <p:spPr>
          <a:xfrm>
            <a:off x="7276664" y="2848738"/>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 name="Google Shape;399;p63">
            <a:extLst>
              <a:ext uri="{FF2B5EF4-FFF2-40B4-BE49-F238E27FC236}">
                <a16:creationId xmlns:a16="http://schemas.microsoft.com/office/drawing/2014/main" id="{3BC2ABF8-2037-4718-97DE-270F9200BD44}"/>
              </a:ext>
            </a:extLst>
          </p:cNvPr>
          <p:cNvSpPr txBox="1"/>
          <p:nvPr/>
        </p:nvSpPr>
        <p:spPr>
          <a:xfrm>
            <a:off x="7470314" y="3294213"/>
            <a:ext cx="20490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600" b="1" i="0" dirty="0">
                <a:solidFill>
                  <a:schemeClr val="tx1"/>
                </a:solidFill>
                <a:effectLst/>
                <a:latin typeface="Söhne"/>
              </a:rPr>
              <a:t>Implement Learning Hub (If Applicable):</a:t>
            </a:r>
            <a:r>
              <a:rPr lang="en-IN" sz="1600" b="0" i="0" dirty="0">
                <a:solidFill>
                  <a:schemeClr val="tx1"/>
                </a:solidFill>
                <a:effectLst/>
                <a:latin typeface="Söhne"/>
              </a:rPr>
              <a:t> Develop the blog section or learning hub where photographers can access valuable resources and tips</a:t>
            </a:r>
            <a:r>
              <a:rPr lang="en" sz="1200" dirty="0">
                <a:solidFill>
                  <a:schemeClr val="tx1"/>
                </a:solidFill>
                <a:latin typeface="Open Sans"/>
                <a:ea typeface="Open Sans"/>
                <a:cs typeface="Open Sans"/>
                <a:sym typeface="Open Sans"/>
              </a:rPr>
              <a:t>.</a:t>
            </a:r>
            <a:endParaRPr sz="1200" dirty="0">
              <a:solidFill>
                <a:schemeClr val="tx1"/>
              </a:solidFill>
            </a:endParaRPr>
          </a:p>
        </p:txBody>
      </p:sp>
      <p:sp>
        <p:nvSpPr>
          <p:cNvPr id="20" name="Google Shape;400;p63">
            <a:extLst>
              <a:ext uri="{FF2B5EF4-FFF2-40B4-BE49-F238E27FC236}">
                <a16:creationId xmlns:a16="http://schemas.microsoft.com/office/drawing/2014/main" id="{FC2E26A2-D46F-D9D3-7486-D2CBDC0D0D60}"/>
              </a:ext>
            </a:extLst>
          </p:cNvPr>
          <p:cNvSpPr/>
          <p:nvPr/>
        </p:nvSpPr>
        <p:spPr>
          <a:xfrm>
            <a:off x="2922964" y="2564046"/>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 name="Google Shape;401;p63">
            <a:extLst>
              <a:ext uri="{FF2B5EF4-FFF2-40B4-BE49-F238E27FC236}">
                <a16:creationId xmlns:a16="http://schemas.microsoft.com/office/drawing/2014/main" id="{EEE5AAF6-B058-9119-4415-15C94718384D}"/>
              </a:ext>
            </a:extLst>
          </p:cNvPr>
          <p:cNvSpPr/>
          <p:nvPr/>
        </p:nvSpPr>
        <p:spPr>
          <a:xfrm>
            <a:off x="5580564" y="2564046"/>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 name="Google Shape;402;p63">
            <a:extLst>
              <a:ext uri="{FF2B5EF4-FFF2-40B4-BE49-F238E27FC236}">
                <a16:creationId xmlns:a16="http://schemas.microsoft.com/office/drawing/2014/main" id="{C92B4A79-8F1B-399F-BEDE-A308FFB04515}"/>
              </a:ext>
            </a:extLst>
          </p:cNvPr>
          <p:cNvSpPr/>
          <p:nvPr/>
        </p:nvSpPr>
        <p:spPr>
          <a:xfrm>
            <a:off x="8238164" y="2564046"/>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extLst>
      <p:ext uri="{BB962C8B-B14F-4D97-AF65-F5344CB8AC3E}">
        <p14:creationId xmlns:p14="http://schemas.microsoft.com/office/powerpoint/2010/main" val="79085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7" name="Google Shape;164;p42">
            <a:extLst>
              <a:ext uri="{FF2B5EF4-FFF2-40B4-BE49-F238E27FC236}">
                <a16:creationId xmlns:a16="http://schemas.microsoft.com/office/drawing/2014/main" id="{66724751-63A6-41A6-90D9-14E92907DE81}"/>
              </a:ext>
            </a:extLst>
          </p:cNvPr>
          <p:cNvSpPr txBox="1"/>
          <p:nvPr/>
        </p:nvSpPr>
        <p:spPr>
          <a:xfrm>
            <a:off x="2041675" y="3152376"/>
            <a:ext cx="3069340" cy="203129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000" dirty="0">
                <a:solidFill>
                  <a:schemeClr val="bg1"/>
                </a:solidFill>
                <a:latin typeface="Open Sans SemiBold"/>
                <a:ea typeface="Open Sans SemiBold"/>
                <a:cs typeface="Open Sans SemiBold"/>
                <a:sym typeface="Open Sans SemiBold"/>
              </a:rPr>
              <a:t>The problem: </a:t>
            </a:r>
            <a:endParaRPr sz="1000" dirty="0">
              <a:solidFill>
                <a:schemeClr val="bg1"/>
              </a:solidFill>
              <a:latin typeface="Open Sans SemiBold"/>
              <a:ea typeface="Open Sans SemiBold"/>
              <a:cs typeface="Open Sans SemiBold"/>
              <a:sym typeface="Open Sans SemiBold"/>
            </a:endParaRPr>
          </a:p>
          <a:p>
            <a:pPr algn="l">
              <a:buFont typeface="+mj-lt"/>
              <a:buAutoNum type="arabicPeriod"/>
            </a:pPr>
            <a:r>
              <a:rPr lang="en-IN" sz="1000" b="1" i="0" dirty="0">
                <a:solidFill>
                  <a:schemeClr val="bg1"/>
                </a:solidFill>
                <a:effectLst/>
                <a:latin typeface="Söhne"/>
              </a:rPr>
              <a:t>Limited Exposure: It can be difficult for photographers to get sufficient exposure and reach their target audience. Competition is high, and standing out among other photographers can be challenging.</a:t>
            </a:r>
          </a:p>
          <a:p>
            <a:pPr algn="l">
              <a:buFont typeface="+mj-lt"/>
              <a:buAutoNum type="arabicPeriod"/>
            </a:pPr>
            <a:r>
              <a:rPr lang="en-IN" sz="1000" b="1" i="0" dirty="0">
                <a:solidFill>
                  <a:schemeClr val="bg1"/>
                </a:solidFill>
                <a:effectLst/>
                <a:latin typeface="Söhne"/>
              </a:rPr>
              <a:t>Finding Clients: Building a client base and finding consistent work can be a significant hurdle. Attracting potential clients and convincing them to hire a particular photographer requires effective marketing and networking.</a:t>
            </a:r>
          </a:p>
          <a:p>
            <a:pPr marL="0" lvl="0" indent="0" algn="l" rtl="0">
              <a:lnSpc>
                <a:spcPct val="150000"/>
              </a:lnSpc>
              <a:spcBef>
                <a:spcPts val="0"/>
              </a:spcBef>
              <a:spcAft>
                <a:spcPts val="0"/>
              </a:spcAft>
              <a:buNone/>
            </a:pPr>
            <a:endParaRPr sz="1000" b="1" dirty="0">
              <a:solidFill>
                <a:schemeClr val="bg1"/>
              </a:solidFill>
              <a:latin typeface="Open Sans"/>
              <a:ea typeface="Open Sans"/>
              <a:cs typeface="Open Sans"/>
              <a:sym typeface="Open Sans"/>
            </a:endParaRPr>
          </a:p>
        </p:txBody>
      </p:sp>
      <p:sp>
        <p:nvSpPr>
          <p:cNvPr id="8" name="Google Shape;165;p42">
            <a:extLst>
              <a:ext uri="{FF2B5EF4-FFF2-40B4-BE49-F238E27FC236}">
                <a16:creationId xmlns:a16="http://schemas.microsoft.com/office/drawing/2014/main" id="{CDA18AE0-F1A0-94D2-7E6B-B94714BFFEAA}"/>
              </a:ext>
            </a:extLst>
          </p:cNvPr>
          <p:cNvSpPr txBox="1"/>
          <p:nvPr/>
        </p:nvSpPr>
        <p:spPr>
          <a:xfrm>
            <a:off x="2041675" y="14387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9" name="Google Shape;167;p42">
            <a:extLst>
              <a:ext uri="{FF2B5EF4-FFF2-40B4-BE49-F238E27FC236}">
                <a16:creationId xmlns:a16="http://schemas.microsoft.com/office/drawing/2014/main" id="{D1C78A5C-C330-9308-59A4-47603650BA26}"/>
              </a:ext>
            </a:extLst>
          </p:cNvPr>
          <p:cNvSpPr txBox="1"/>
          <p:nvPr/>
        </p:nvSpPr>
        <p:spPr>
          <a:xfrm>
            <a:off x="6096000" y="3152374"/>
            <a:ext cx="3461886" cy="163888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sz="1050" dirty="0">
                <a:solidFill>
                  <a:schemeClr val="bg1"/>
                </a:solidFill>
                <a:latin typeface="Open Sans SemiBold"/>
                <a:ea typeface="Open Sans SemiBold"/>
                <a:cs typeface="Open Sans SemiBold"/>
                <a:sym typeface="Open Sans SemiBold"/>
              </a:rPr>
              <a:t>The goal: </a:t>
            </a:r>
            <a:endParaRPr sz="1050" dirty="0">
              <a:solidFill>
                <a:schemeClr val="bg1"/>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N" sz="1050" b="1" i="0" dirty="0">
                <a:solidFill>
                  <a:schemeClr val="bg1"/>
                </a:solidFill>
                <a:effectLst/>
                <a:latin typeface="Söhne"/>
              </a:rPr>
              <a:t>Create attractive packages, discounts, or limited-time offers to incentivize potential clients to book the photographer's services. Promote these promotions through various channels, including social media, email marketing, and the photographer's website.</a:t>
            </a:r>
            <a:endParaRPr sz="1050" b="1" dirty="0">
              <a:solidFill>
                <a:schemeClr val="bg1"/>
              </a:solidFill>
              <a:latin typeface="Open Sans"/>
              <a:ea typeface="Open Sans"/>
              <a:cs typeface="Open Sans"/>
              <a:sym typeface="Open Sans"/>
            </a:endParaRPr>
          </a:p>
        </p:txBody>
      </p:sp>
      <p:sp>
        <p:nvSpPr>
          <p:cNvPr id="10" name="Google Shape;168;p42">
            <a:extLst>
              <a:ext uri="{FF2B5EF4-FFF2-40B4-BE49-F238E27FC236}">
                <a16:creationId xmlns:a16="http://schemas.microsoft.com/office/drawing/2014/main" id="{4DDC9C70-D815-B3A8-5464-74A341B8621C}"/>
              </a:ext>
            </a:extLst>
          </p:cNvPr>
          <p:cNvSpPr/>
          <p:nvPr/>
        </p:nvSpPr>
        <p:spPr>
          <a:xfrm>
            <a:off x="6096000" y="24484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0;p42">
            <a:extLst>
              <a:ext uri="{FF2B5EF4-FFF2-40B4-BE49-F238E27FC236}">
                <a16:creationId xmlns:a16="http://schemas.microsoft.com/office/drawing/2014/main" id="{68DAEB15-0B03-1F2E-6FB3-93FCB4359494}"/>
              </a:ext>
            </a:extLst>
          </p:cNvPr>
          <p:cNvSpPr/>
          <p:nvPr/>
        </p:nvSpPr>
        <p:spPr>
          <a:xfrm>
            <a:off x="2164475" y="25712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57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175;p43">
            <a:extLst>
              <a:ext uri="{FF2B5EF4-FFF2-40B4-BE49-F238E27FC236}">
                <a16:creationId xmlns:a16="http://schemas.microsoft.com/office/drawing/2014/main" id="{BA1C069B-1777-0012-A54B-EBC91AEB82C2}"/>
              </a:ext>
            </a:extLst>
          </p:cNvPr>
          <p:cNvSpPr txBox="1"/>
          <p:nvPr/>
        </p:nvSpPr>
        <p:spPr>
          <a:xfrm>
            <a:off x="2376025" y="3797268"/>
            <a:ext cx="3446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Identify your role in the project - e.g., lead UX designer, UX researcher, etc. </a:t>
            </a:r>
            <a:endParaRPr sz="1200" b="1">
              <a:solidFill>
                <a:srgbClr val="4285F4"/>
              </a:solidFill>
              <a:latin typeface="Open Sans"/>
              <a:ea typeface="Open Sans"/>
              <a:cs typeface="Open Sans"/>
              <a:sym typeface="Open Sans"/>
            </a:endParaRPr>
          </a:p>
        </p:txBody>
      </p:sp>
      <p:sp>
        <p:nvSpPr>
          <p:cNvPr id="3" name="Google Shape;176;p43">
            <a:extLst>
              <a:ext uri="{FF2B5EF4-FFF2-40B4-BE49-F238E27FC236}">
                <a16:creationId xmlns:a16="http://schemas.microsoft.com/office/drawing/2014/main" id="{888C703F-4EB2-835D-ADB7-C50539079175}"/>
              </a:ext>
            </a:extLst>
          </p:cNvPr>
          <p:cNvSpPr txBox="1"/>
          <p:nvPr/>
        </p:nvSpPr>
        <p:spPr>
          <a:xfrm>
            <a:off x="2209800" y="1323247"/>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4" name="Google Shape;177;p43">
            <a:extLst>
              <a:ext uri="{FF2B5EF4-FFF2-40B4-BE49-F238E27FC236}">
                <a16:creationId xmlns:a16="http://schemas.microsoft.com/office/drawing/2014/main" id="{CC35CCB1-128D-D636-042E-74B93E94B94C}"/>
              </a:ext>
            </a:extLst>
          </p:cNvPr>
          <p:cNvSpPr/>
          <p:nvPr/>
        </p:nvSpPr>
        <p:spPr>
          <a:xfrm>
            <a:off x="2376025" y="3093293"/>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8;p43">
            <a:extLst>
              <a:ext uri="{FF2B5EF4-FFF2-40B4-BE49-F238E27FC236}">
                <a16:creationId xmlns:a16="http://schemas.microsoft.com/office/drawing/2014/main" id="{95FB30B4-ADBA-F9D5-BAAD-F194AD15376C}"/>
              </a:ext>
            </a:extLst>
          </p:cNvPr>
          <p:cNvSpPr txBox="1"/>
          <p:nvPr/>
        </p:nvSpPr>
        <p:spPr>
          <a:xfrm>
            <a:off x="6430350" y="3797268"/>
            <a:ext cx="3446100" cy="1246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List the responsibilities you had throughout the project - e.g., user research, wireframing, prototyping, etc. </a:t>
            </a:r>
            <a:endParaRPr sz="1200" b="1" dirty="0">
              <a:solidFill>
                <a:srgbClr val="4285F4"/>
              </a:solidFill>
              <a:latin typeface="Open Sans"/>
              <a:ea typeface="Open Sans"/>
              <a:cs typeface="Open Sans"/>
              <a:sym typeface="Open Sans"/>
            </a:endParaRPr>
          </a:p>
        </p:txBody>
      </p:sp>
      <p:sp>
        <p:nvSpPr>
          <p:cNvPr id="6" name="Google Shape;179;p43">
            <a:extLst>
              <a:ext uri="{FF2B5EF4-FFF2-40B4-BE49-F238E27FC236}">
                <a16:creationId xmlns:a16="http://schemas.microsoft.com/office/drawing/2014/main" id="{CFD70D31-B490-E7C3-69E9-FDD9954F4E57}"/>
              </a:ext>
            </a:extLst>
          </p:cNvPr>
          <p:cNvSpPr/>
          <p:nvPr/>
        </p:nvSpPr>
        <p:spPr>
          <a:xfrm>
            <a:off x="6430350" y="3093293"/>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02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5</a:t>
            </a:fld>
            <a:endParaRPr lang="en-ZA" dirty="0"/>
          </a:p>
        </p:txBody>
      </p:sp>
      <p:sp>
        <p:nvSpPr>
          <p:cNvPr id="7" name="Google Shape;187;p44">
            <a:extLst>
              <a:ext uri="{FF2B5EF4-FFF2-40B4-BE49-F238E27FC236}">
                <a16:creationId xmlns:a16="http://schemas.microsoft.com/office/drawing/2014/main" id="{4680A610-DFD5-63DF-6D75-7C07D1BB74C5}"/>
              </a:ext>
            </a:extLst>
          </p:cNvPr>
          <p:cNvSpPr txBox="1">
            <a:spLocks noGrp="1"/>
          </p:cNvSpPr>
          <p:nvPr>
            <p:ph idx="1"/>
          </p:nvPr>
        </p:nvSpPr>
        <p:spPr>
          <a:xfrm>
            <a:off x="2924175" y="3155181"/>
            <a:ext cx="3171825" cy="2519363"/>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research</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Personas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Problem statements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journey maps</a:t>
            </a:r>
            <a:endParaRPr dirty="0">
              <a:solidFill>
                <a:srgbClr val="FFFFFF"/>
              </a:solidFill>
              <a:latin typeface="Open Sans"/>
              <a:ea typeface="Open Sans"/>
              <a:cs typeface="Open Sans"/>
              <a:sym typeface="Open Sans"/>
            </a:endParaRPr>
          </a:p>
        </p:txBody>
      </p:sp>
      <p:sp>
        <p:nvSpPr>
          <p:cNvPr id="8" name="Google Shape;186;p44">
            <a:extLst>
              <a:ext uri="{FF2B5EF4-FFF2-40B4-BE49-F238E27FC236}">
                <a16:creationId xmlns:a16="http://schemas.microsoft.com/office/drawing/2014/main" id="{8A5C0680-39D8-0E70-3D19-9A76582CB160}"/>
              </a:ext>
            </a:extLst>
          </p:cNvPr>
          <p:cNvSpPr txBox="1"/>
          <p:nvPr/>
        </p:nvSpPr>
        <p:spPr>
          <a:xfrm>
            <a:off x="-1034941" y="3155181"/>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Understanding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user</a:t>
            </a:r>
            <a:endParaRPr sz="2400" dirty="0">
              <a:solidFill>
                <a:srgbClr val="FFFFFF"/>
              </a:solidFill>
              <a:latin typeface="Open Sans"/>
              <a:ea typeface="Open Sans"/>
              <a:cs typeface="Open Sans"/>
              <a:sym typeface="Open Sans"/>
            </a:endParaRPr>
          </a:p>
        </p:txBody>
      </p:sp>
      <p:cxnSp>
        <p:nvCxnSpPr>
          <p:cNvPr id="9" name="Google Shape;188;p44">
            <a:extLst>
              <a:ext uri="{FF2B5EF4-FFF2-40B4-BE49-F238E27FC236}">
                <a16:creationId xmlns:a16="http://schemas.microsoft.com/office/drawing/2014/main" id="{50C778BA-0A88-3D52-1496-F23F9F3DED94}"/>
              </a:ext>
            </a:extLst>
          </p:cNvPr>
          <p:cNvCxnSpPr/>
          <p:nvPr/>
        </p:nvCxnSpPr>
        <p:spPr>
          <a:xfrm>
            <a:off x="2910717" y="2081303"/>
            <a:ext cx="36600" cy="30792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193;p45">
            <a:extLst>
              <a:ext uri="{FF2B5EF4-FFF2-40B4-BE49-F238E27FC236}">
                <a16:creationId xmlns:a16="http://schemas.microsoft.com/office/drawing/2014/main" id="{8AE33F40-8BCA-D032-C502-50452DEAC4B4}"/>
              </a:ext>
            </a:extLst>
          </p:cNvPr>
          <p:cNvSpPr/>
          <p:nvPr/>
        </p:nvSpPr>
        <p:spPr>
          <a:xfrm>
            <a:off x="2162476" y="323444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94;p45">
            <a:extLst>
              <a:ext uri="{FF2B5EF4-FFF2-40B4-BE49-F238E27FC236}">
                <a16:creationId xmlns:a16="http://schemas.microsoft.com/office/drawing/2014/main" id="{F3235983-941F-4725-4E8F-76CBF22C363C}"/>
              </a:ext>
            </a:extLst>
          </p:cNvPr>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4" name="Google Shape;196;p45">
            <a:extLst>
              <a:ext uri="{FF2B5EF4-FFF2-40B4-BE49-F238E27FC236}">
                <a16:creationId xmlns:a16="http://schemas.microsoft.com/office/drawing/2014/main" id="{A8EA4116-895D-6FE6-4982-375D425FDC0C}"/>
              </a:ext>
            </a:extLst>
          </p:cNvPr>
          <p:cNvSpPr/>
          <p:nvPr/>
        </p:nvSpPr>
        <p:spPr>
          <a:xfrm>
            <a:off x="5743098" y="2915700"/>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5;p45">
            <a:extLst>
              <a:ext uri="{FF2B5EF4-FFF2-40B4-BE49-F238E27FC236}">
                <a16:creationId xmlns:a16="http://schemas.microsoft.com/office/drawing/2014/main" id="{80E01471-6CEE-1556-125B-AAB148635F47}"/>
              </a:ext>
            </a:extLst>
          </p:cNvPr>
          <p:cNvSpPr txBox="1"/>
          <p:nvPr/>
        </p:nvSpPr>
        <p:spPr>
          <a:xfrm>
            <a:off x="2551428" y="3946042"/>
            <a:ext cx="7089144" cy="984044"/>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100" b="1" i="0" dirty="0">
                <a:solidFill>
                  <a:schemeClr val="tx1"/>
                </a:solidFill>
                <a:effectLst/>
                <a:latin typeface="Söhne"/>
              </a:rPr>
              <a:t>The research involved a comprehensive analysis of various strategies and best practices employed by successful photographers. Multiple sources, including industry publications, case studies, and expert opinions, were consulted to gather relevant information and insights. The focus was on identifying common challenges faced by photographers and examining effective approaches to overcome them</a:t>
            </a:r>
            <a:endParaRPr sz="1100" b="1" dirty="0">
              <a:solidFill>
                <a:schemeClr val="tx1"/>
              </a:solidFill>
              <a:latin typeface="Open Sans"/>
              <a:ea typeface="Open Sans"/>
              <a:cs typeface="Open Sans"/>
              <a:sym typeface="Open Sans"/>
            </a:endParaRPr>
          </a:p>
        </p:txBody>
      </p:sp>
      <p:sp>
        <p:nvSpPr>
          <p:cNvPr id="6" name="Google Shape;197;p45">
            <a:extLst>
              <a:ext uri="{FF2B5EF4-FFF2-40B4-BE49-F238E27FC236}">
                <a16:creationId xmlns:a16="http://schemas.microsoft.com/office/drawing/2014/main" id="{35CC13E3-8875-AFEB-298F-10C96E219D69}"/>
              </a:ext>
            </a:extLst>
          </p:cNvPr>
          <p:cNvSpPr/>
          <p:nvPr/>
        </p:nvSpPr>
        <p:spPr>
          <a:xfrm>
            <a:off x="5904077" y="3058425"/>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extLst>
      <p:ext uri="{BB962C8B-B14F-4D97-AF65-F5344CB8AC3E}">
        <p14:creationId xmlns:p14="http://schemas.microsoft.com/office/powerpoint/2010/main" val="60994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5" name="Google Shape;202;p46">
            <a:extLst>
              <a:ext uri="{FF2B5EF4-FFF2-40B4-BE49-F238E27FC236}">
                <a16:creationId xmlns:a16="http://schemas.microsoft.com/office/drawing/2014/main" id="{4DB32823-4490-7040-A953-19D1F431D88E}"/>
              </a:ext>
            </a:extLst>
          </p:cNvPr>
          <p:cNvSpPr txBox="1"/>
          <p:nvPr/>
        </p:nvSpPr>
        <p:spPr>
          <a:xfrm>
            <a:off x="1730458" y="1746759"/>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6" name="Google Shape;203;p46">
            <a:extLst>
              <a:ext uri="{FF2B5EF4-FFF2-40B4-BE49-F238E27FC236}">
                <a16:creationId xmlns:a16="http://schemas.microsoft.com/office/drawing/2014/main" id="{98FD04D5-307C-C040-6808-F4C3611EBD1E}"/>
              </a:ext>
            </a:extLst>
          </p:cNvPr>
          <p:cNvSpPr txBox="1"/>
          <p:nvPr/>
        </p:nvSpPr>
        <p:spPr>
          <a:xfrm>
            <a:off x="1654246" y="3231259"/>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7" name="Google Shape;204;p46">
            <a:extLst>
              <a:ext uri="{FF2B5EF4-FFF2-40B4-BE49-F238E27FC236}">
                <a16:creationId xmlns:a16="http://schemas.microsoft.com/office/drawing/2014/main" id="{BDE75C52-D96D-73BB-32DF-A56DE3EBB8F5}"/>
              </a:ext>
            </a:extLst>
          </p:cNvPr>
          <p:cNvSpPr txBox="1"/>
          <p:nvPr/>
        </p:nvSpPr>
        <p:spPr>
          <a:xfrm>
            <a:off x="1654258" y="3744884"/>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P</a:t>
            </a:r>
            <a:r>
              <a:rPr lang="en" sz="1200" dirty="0">
                <a:solidFill>
                  <a:srgbClr val="5F6368"/>
                </a:solidFill>
                <a:latin typeface="Open Sans"/>
                <a:ea typeface="Open Sans"/>
                <a:cs typeface="Open Sans"/>
                <a:sym typeface="Open Sans"/>
              </a:rPr>
              <a:t>hotographers facing ‘</a:t>
            </a:r>
          </a:p>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Networking &amp; Collaborations</a:t>
            </a:r>
          </a:p>
        </p:txBody>
      </p:sp>
      <p:sp>
        <p:nvSpPr>
          <p:cNvPr id="28" name="Google Shape;205;p46">
            <a:extLst>
              <a:ext uri="{FF2B5EF4-FFF2-40B4-BE49-F238E27FC236}">
                <a16:creationId xmlns:a16="http://schemas.microsoft.com/office/drawing/2014/main" id="{0B683884-0595-8360-9B8A-F371768306C0}"/>
              </a:ext>
            </a:extLst>
          </p:cNvPr>
          <p:cNvSpPr txBox="1"/>
          <p:nvPr/>
        </p:nvSpPr>
        <p:spPr>
          <a:xfrm>
            <a:off x="3795496" y="3231259"/>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9" name="Google Shape;206;p46">
            <a:extLst>
              <a:ext uri="{FF2B5EF4-FFF2-40B4-BE49-F238E27FC236}">
                <a16:creationId xmlns:a16="http://schemas.microsoft.com/office/drawing/2014/main" id="{367EF9F4-A77A-6826-52E0-B80CF1CD5DC9}"/>
              </a:ext>
            </a:extLst>
          </p:cNvPr>
          <p:cNvSpPr txBox="1"/>
          <p:nvPr/>
        </p:nvSpPr>
        <p:spPr>
          <a:xfrm>
            <a:off x="3795508" y="3744884"/>
            <a:ext cx="18726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W</a:t>
            </a:r>
            <a:r>
              <a:rPr lang="en" sz="1200" dirty="0">
                <a:solidFill>
                  <a:srgbClr val="5F6368"/>
                </a:solidFill>
                <a:latin typeface="Open Sans"/>
                <a:ea typeface="Open Sans"/>
                <a:cs typeface="Open Sans"/>
                <a:sym typeface="Open Sans"/>
              </a:rPr>
              <a:t>ont abel to share there Portfolio</a:t>
            </a:r>
            <a:endParaRPr sz="1200" dirty="0"/>
          </a:p>
        </p:txBody>
      </p:sp>
      <p:sp>
        <p:nvSpPr>
          <p:cNvPr id="30" name="Google Shape;207;p46">
            <a:extLst>
              <a:ext uri="{FF2B5EF4-FFF2-40B4-BE49-F238E27FC236}">
                <a16:creationId xmlns:a16="http://schemas.microsoft.com/office/drawing/2014/main" id="{50C3D9EB-372D-10F9-7AD5-7FE441A78CC0}"/>
              </a:ext>
            </a:extLst>
          </p:cNvPr>
          <p:cNvSpPr txBox="1"/>
          <p:nvPr/>
        </p:nvSpPr>
        <p:spPr>
          <a:xfrm>
            <a:off x="5936752" y="3231259"/>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Pain point</a:t>
            </a:r>
            <a:endParaRPr dirty="0">
              <a:solidFill>
                <a:srgbClr val="4285F4"/>
              </a:solidFill>
              <a:latin typeface="Open Sans SemiBold"/>
              <a:ea typeface="Open Sans SemiBold"/>
              <a:cs typeface="Open Sans SemiBold"/>
              <a:sym typeface="Open Sans SemiBold"/>
            </a:endParaRPr>
          </a:p>
        </p:txBody>
      </p:sp>
      <p:sp>
        <p:nvSpPr>
          <p:cNvPr id="31" name="Google Shape;208;p46">
            <a:extLst>
              <a:ext uri="{FF2B5EF4-FFF2-40B4-BE49-F238E27FC236}">
                <a16:creationId xmlns:a16="http://schemas.microsoft.com/office/drawing/2014/main" id="{906FC2C6-2500-F9F4-695C-B43D21D9F2CD}"/>
              </a:ext>
            </a:extLst>
          </p:cNvPr>
          <p:cNvSpPr txBox="1"/>
          <p:nvPr/>
        </p:nvSpPr>
        <p:spPr>
          <a:xfrm>
            <a:off x="5936752" y="3744884"/>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Facing client Relationship and Management</a:t>
            </a:r>
            <a:endParaRPr sz="1200" dirty="0"/>
          </a:p>
        </p:txBody>
      </p:sp>
      <p:sp>
        <p:nvSpPr>
          <p:cNvPr id="64" name="Google Shape;211;p46">
            <a:extLst>
              <a:ext uri="{FF2B5EF4-FFF2-40B4-BE49-F238E27FC236}">
                <a16:creationId xmlns:a16="http://schemas.microsoft.com/office/drawing/2014/main" id="{42565ACD-42CA-A37D-76EA-5EB9EBC2B55B}"/>
              </a:ext>
            </a:extLst>
          </p:cNvPr>
          <p:cNvSpPr/>
          <p:nvPr/>
        </p:nvSpPr>
        <p:spPr>
          <a:xfrm>
            <a:off x="2333908" y="2604530"/>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65" name="Google Shape;212;p46">
            <a:extLst>
              <a:ext uri="{FF2B5EF4-FFF2-40B4-BE49-F238E27FC236}">
                <a16:creationId xmlns:a16="http://schemas.microsoft.com/office/drawing/2014/main" id="{A47AD016-E238-DEEC-180E-E8F9187A2AE6}"/>
              </a:ext>
            </a:extLst>
          </p:cNvPr>
          <p:cNvSpPr/>
          <p:nvPr/>
        </p:nvSpPr>
        <p:spPr>
          <a:xfrm>
            <a:off x="4475158" y="2604530"/>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66" name="Google Shape;213;p46">
            <a:extLst>
              <a:ext uri="{FF2B5EF4-FFF2-40B4-BE49-F238E27FC236}">
                <a16:creationId xmlns:a16="http://schemas.microsoft.com/office/drawing/2014/main" id="{5DC40D89-B14A-E3D9-3CE6-0C94EE05C189}"/>
              </a:ext>
            </a:extLst>
          </p:cNvPr>
          <p:cNvSpPr/>
          <p:nvPr/>
        </p:nvSpPr>
        <p:spPr>
          <a:xfrm>
            <a:off x="6616408" y="2604530"/>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67" name="Google Shape;214;p46">
            <a:extLst>
              <a:ext uri="{FF2B5EF4-FFF2-40B4-BE49-F238E27FC236}">
                <a16:creationId xmlns:a16="http://schemas.microsoft.com/office/drawing/2014/main" id="{87393D0B-D59F-28C2-3F79-7A025EB0155F}"/>
              </a:ext>
            </a:extLst>
          </p:cNvPr>
          <p:cNvSpPr/>
          <p:nvPr/>
        </p:nvSpPr>
        <p:spPr>
          <a:xfrm>
            <a:off x="8757658" y="2604530"/>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
        <p:nvSpPr>
          <p:cNvPr id="70" name="Google Shape;208;p46">
            <a:extLst>
              <a:ext uri="{FF2B5EF4-FFF2-40B4-BE49-F238E27FC236}">
                <a16:creationId xmlns:a16="http://schemas.microsoft.com/office/drawing/2014/main" id="{747FE789-7FC6-A632-040E-15E355820728}"/>
              </a:ext>
            </a:extLst>
          </p:cNvPr>
          <p:cNvSpPr txBox="1"/>
          <p:nvPr/>
        </p:nvSpPr>
        <p:spPr>
          <a:xfrm>
            <a:off x="8153400" y="3740171"/>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lumMod val="50000"/>
                    <a:lumOff val="50000"/>
                  </a:schemeClr>
                </a:solidFill>
              </a:rPr>
              <a:t>Every user have to build there own websites for sharing there portfolio</a:t>
            </a:r>
          </a:p>
        </p:txBody>
      </p:sp>
      <p:sp>
        <p:nvSpPr>
          <p:cNvPr id="72" name="Google Shape;207;p46">
            <a:extLst>
              <a:ext uri="{FF2B5EF4-FFF2-40B4-BE49-F238E27FC236}">
                <a16:creationId xmlns:a16="http://schemas.microsoft.com/office/drawing/2014/main" id="{63DDB1BE-5C9E-B54B-9CFC-A1BC7E76851E}"/>
              </a:ext>
            </a:extLst>
          </p:cNvPr>
          <p:cNvSpPr txBox="1"/>
          <p:nvPr/>
        </p:nvSpPr>
        <p:spPr>
          <a:xfrm>
            <a:off x="8070850" y="322890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Pain point</a:t>
            </a:r>
            <a:endParaRPr dirty="0">
              <a:solidFill>
                <a:srgbClr val="4285F4"/>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59392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 name="Google Shape;219;p47">
            <a:extLst>
              <a:ext uri="{FF2B5EF4-FFF2-40B4-BE49-F238E27FC236}">
                <a16:creationId xmlns:a16="http://schemas.microsoft.com/office/drawing/2014/main" id="{EF22386F-7C96-AC43-66D0-3EC281955531}"/>
              </a:ext>
            </a:extLst>
          </p:cNvPr>
          <p:cNvSpPr txBox="1"/>
          <p:nvPr/>
        </p:nvSpPr>
        <p:spPr>
          <a:xfrm>
            <a:off x="1489826" y="774607"/>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Persona:peter</a:t>
            </a:r>
            <a:endParaRPr sz="2400" b="1" dirty="0">
              <a:solidFill>
                <a:srgbClr val="5F6368"/>
              </a:solidFill>
              <a:latin typeface="Open Sans"/>
              <a:ea typeface="Open Sans"/>
              <a:cs typeface="Open Sans"/>
              <a:sym typeface="Open Sans"/>
            </a:endParaRPr>
          </a:p>
        </p:txBody>
      </p:sp>
      <p:pic>
        <p:nvPicPr>
          <p:cNvPr id="3" name="Google Shape;220;p47">
            <a:extLst>
              <a:ext uri="{FF2B5EF4-FFF2-40B4-BE49-F238E27FC236}">
                <a16:creationId xmlns:a16="http://schemas.microsoft.com/office/drawing/2014/main" id="{64BDCDF0-DC93-4754-286D-64F93683FA94}"/>
              </a:ext>
            </a:extLst>
          </p:cNvPr>
          <p:cNvPicPr preferRelativeResize="0"/>
          <p:nvPr/>
        </p:nvPicPr>
        <p:blipFill>
          <a:blip r:embed="rId2"/>
          <a:srcRect/>
          <a:stretch/>
        </p:blipFill>
        <p:spPr>
          <a:xfrm>
            <a:off x="4652285" y="1675749"/>
            <a:ext cx="6522645" cy="3757531"/>
          </a:xfrm>
          <a:prstGeom prst="rect">
            <a:avLst/>
          </a:prstGeom>
          <a:noFill/>
          <a:ln>
            <a:noFill/>
          </a:ln>
        </p:spPr>
      </p:pic>
      <p:sp>
        <p:nvSpPr>
          <p:cNvPr id="4" name="Google Shape;221;p47">
            <a:extLst>
              <a:ext uri="{FF2B5EF4-FFF2-40B4-BE49-F238E27FC236}">
                <a16:creationId xmlns:a16="http://schemas.microsoft.com/office/drawing/2014/main" id="{B1A58699-0D31-B802-4F2D-C87467ECF059}"/>
              </a:ext>
            </a:extLst>
          </p:cNvPr>
          <p:cNvSpPr txBox="1"/>
          <p:nvPr/>
        </p:nvSpPr>
        <p:spPr>
          <a:xfrm>
            <a:off x="1489826" y="1924657"/>
            <a:ext cx="2548774" cy="350862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Peter  is a photographer</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who needs find clients </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because he wants to earn some money for buying new kits.</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6" name="Picture 5" descr="A person holding his hand up to his eye&#10;&#10;Description automatically generated">
            <a:extLst>
              <a:ext uri="{FF2B5EF4-FFF2-40B4-BE49-F238E27FC236}">
                <a16:creationId xmlns:a16="http://schemas.microsoft.com/office/drawing/2014/main" id="{848076EF-7F49-2497-5D44-1312615A7A49}"/>
              </a:ext>
            </a:extLst>
          </p:cNvPr>
          <p:cNvPicPr>
            <a:picLocks noChangeAspect="1"/>
          </p:cNvPicPr>
          <p:nvPr/>
        </p:nvPicPr>
        <p:blipFill>
          <a:blip r:embed="rId3"/>
          <a:stretch>
            <a:fillRect/>
          </a:stretch>
        </p:blipFill>
        <p:spPr>
          <a:xfrm>
            <a:off x="4918508" y="1924657"/>
            <a:ext cx="2088684" cy="2089079"/>
          </a:xfrm>
          <a:prstGeom prst="rect">
            <a:avLst/>
          </a:prstGeom>
        </p:spPr>
      </p:pic>
    </p:spTree>
    <p:extLst>
      <p:ext uri="{BB962C8B-B14F-4D97-AF65-F5344CB8AC3E}">
        <p14:creationId xmlns:p14="http://schemas.microsoft.com/office/powerpoint/2010/main" val="300469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9</a:t>
            </a:fld>
            <a:endParaRPr lang="en-ZA" dirty="0"/>
          </a:p>
        </p:txBody>
      </p:sp>
      <p:sp>
        <p:nvSpPr>
          <p:cNvPr id="8" name="Google Shape;186;p44">
            <a:extLst>
              <a:ext uri="{FF2B5EF4-FFF2-40B4-BE49-F238E27FC236}">
                <a16:creationId xmlns:a16="http://schemas.microsoft.com/office/drawing/2014/main" id="{8A5C0680-39D8-0E70-3D19-9A76582CB160}"/>
              </a:ext>
            </a:extLst>
          </p:cNvPr>
          <p:cNvSpPr txBox="1"/>
          <p:nvPr/>
        </p:nvSpPr>
        <p:spPr>
          <a:xfrm>
            <a:off x="-1034941" y="3155181"/>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Understanding</a:t>
            </a:r>
            <a:endParaRPr sz="2400" dirty="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the user</a:t>
            </a:r>
            <a:endParaRPr sz="2400" dirty="0">
              <a:solidFill>
                <a:srgbClr val="FFFFFF"/>
              </a:solidFill>
              <a:latin typeface="Open Sans"/>
              <a:ea typeface="Open Sans"/>
              <a:cs typeface="Open Sans"/>
              <a:sym typeface="Open Sans"/>
            </a:endParaRPr>
          </a:p>
        </p:txBody>
      </p:sp>
      <p:cxnSp>
        <p:nvCxnSpPr>
          <p:cNvPr id="9" name="Google Shape;188;p44">
            <a:extLst>
              <a:ext uri="{FF2B5EF4-FFF2-40B4-BE49-F238E27FC236}">
                <a16:creationId xmlns:a16="http://schemas.microsoft.com/office/drawing/2014/main" id="{50C778BA-0A88-3D52-1496-F23F9F3DED94}"/>
              </a:ext>
            </a:extLst>
          </p:cNvPr>
          <p:cNvCxnSpPr/>
          <p:nvPr/>
        </p:nvCxnSpPr>
        <p:spPr>
          <a:xfrm>
            <a:off x="2910717" y="2081303"/>
            <a:ext cx="36600" cy="3079200"/>
          </a:xfrm>
          <a:prstGeom prst="straightConnector1">
            <a:avLst/>
          </a:prstGeom>
          <a:noFill/>
          <a:ln w="19050" cap="flat" cmpd="sng">
            <a:solidFill>
              <a:srgbClr val="FFFFFF"/>
            </a:solidFill>
            <a:prstDash val="solid"/>
            <a:round/>
            <a:headEnd type="none" w="med" len="med"/>
            <a:tailEnd type="none" w="med" len="med"/>
          </a:ln>
        </p:spPr>
      </p:cxnSp>
      <p:sp>
        <p:nvSpPr>
          <p:cNvPr id="10" name="Google Shape;234;p49">
            <a:extLst>
              <a:ext uri="{FF2B5EF4-FFF2-40B4-BE49-F238E27FC236}">
                <a16:creationId xmlns:a16="http://schemas.microsoft.com/office/drawing/2014/main" id="{FB13FAED-FBB7-7635-C72F-FE54CBE03026}"/>
              </a:ext>
            </a:extLst>
          </p:cNvPr>
          <p:cNvSpPr txBox="1"/>
          <p:nvPr/>
        </p:nvSpPr>
        <p:spPr>
          <a:xfrm>
            <a:off x="2944950" y="263762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Paper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Digital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Low-fidelity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Usability studies</a:t>
            </a:r>
            <a:endParaRPr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1206439330"/>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49</TotalTime>
  <Words>1014</Words>
  <Application>Microsoft Office PowerPoint</Application>
  <PresentationFormat>Widescreen</PresentationFormat>
  <Paragraphs>152</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Google Sans Medium</vt:lpstr>
      <vt:lpstr>Open Sans</vt:lpstr>
      <vt:lpstr>Open Sans SemiBold</vt:lpstr>
      <vt:lpstr>Söhne</vt:lpstr>
      <vt:lpstr>Tenorite</vt:lpstr>
      <vt:lpstr>Monoline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Yadav, Shrikant shripat</dc:creator>
  <cp:lastModifiedBy>Yadav, Shrikant shripat</cp:lastModifiedBy>
  <cp:revision>1</cp:revision>
  <dcterms:created xsi:type="dcterms:W3CDTF">2023-10-03T06:25:55Z</dcterms:created>
  <dcterms:modified xsi:type="dcterms:W3CDTF">2023-10-03T07:15:12Z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